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3" r:id="rId1"/>
  </p:sldMasterIdLst>
  <p:sldIdLst>
    <p:sldId id="256" r:id="rId2"/>
    <p:sldId id="257" r:id="rId3"/>
    <p:sldId id="258" r:id="rId4"/>
    <p:sldId id="265" r:id="rId5"/>
    <p:sldId id="264" r:id="rId6"/>
    <p:sldId id="266" r:id="rId7"/>
    <p:sldId id="267" r:id="rId8"/>
    <p:sldId id="268" r:id="rId9"/>
    <p:sldId id="269" r:id="rId10"/>
    <p:sldId id="270" r:id="rId11"/>
    <p:sldId id="271" r:id="rId12"/>
    <p:sldId id="272" r:id="rId13"/>
    <p:sldId id="273"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1673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482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38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9179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3472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664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3874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0576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5770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345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7325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2/27/2021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4683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2/27/2021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295281430"/>
      </p:ext>
    </p:extLst>
  </p:cSld>
  <p:clrMap bg1="lt1" tx1="dk1" bg2="lt2" tx2="dk2" accent1="accent1" accent2="accent2" accent3="accent3" accent4="accent4" accent5="accent5" accent6="accent6" hlink="hlink" folHlink="folHlink"/>
  <p:sldLayoutIdLst>
    <p:sldLayoutId id="2147483705"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4" r:id="rId11"/>
    <p:sldLayoutId id="2147483695"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bit.ly/SnLWelco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3C9EB7-1A72-46B0-9C99-D22054804178}"/>
              </a:ext>
            </a:extLst>
          </p:cNvPr>
          <p:cNvSpPr>
            <a:spLocks noGrp="1"/>
          </p:cNvSpPr>
          <p:nvPr>
            <p:ph type="ctrTitle"/>
          </p:nvPr>
        </p:nvSpPr>
        <p:spPr>
          <a:xfrm>
            <a:off x="643468" y="98475"/>
            <a:ext cx="5452532" cy="3330525"/>
          </a:xfrm>
        </p:spPr>
        <p:txBody>
          <a:bodyPr>
            <a:normAutofit fontScale="90000"/>
          </a:bodyPr>
          <a:lstStyle/>
          <a:p>
            <a:r>
              <a:rPr lang="en-US" sz="4400" b="1" dirty="0"/>
              <a:t>Virtual Welcome:</a:t>
            </a:r>
            <a:br>
              <a:rPr lang="en-US" sz="4400" dirty="0"/>
            </a:br>
            <a:r>
              <a:rPr lang="en-US" sz="4400" dirty="0"/>
              <a:t>Establishing Hospitality In Our Online And Virtual Church Community</a:t>
            </a:r>
          </a:p>
        </p:txBody>
      </p:sp>
      <p:sp>
        <p:nvSpPr>
          <p:cNvPr id="3" name="Subtitle 2">
            <a:extLst>
              <a:ext uri="{FF2B5EF4-FFF2-40B4-BE49-F238E27FC236}">
                <a16:creationId xmlns:a16="http://schemas.microsoft.com/office/drawing/2014/main" id="{43856EC3-459C-4B89-9EAB-ED5FE2DA6B65}"/>
              </a:ext>
            </a:extLst>
          </p:cNvPr>
          <p:cNvSpPr>
            <a:spLocks noGrp="1"/>
          </p:cNvSpPr>
          <p:nvPr>
            <p:ph type="subTitle" idx="1"/>
          </p:nvPr>
        </p:nvSpPr>
        <p:spPr>
          <a:xfrm>
            <a:off x="643467" y="3770141"/>
            <a:ext cx="4620584" cy="2696919"/>
          </a:xfrm>
        </p:spPr>
        <p:txBody>
          <a:bodyPr>
            <a:normAutofit/>
          </a:bodyPr>
          <a:lstStyle/>
          <a:p>
            <a:pPr>
              <a:lnSpc>
                <a:spcPct val="90000"/>
              </a:lnSpc>
            </a:pPr>
            <a:r>
              <a:rPr lang="en-US" sz="2000" cap="none" dirty="0"/>
              <a:t>A presentation by:</a:t>
            </a:r>
          </a:p>
          <a:p>
            <a:pPr>
              <a:lnSpc>
                <a:spcPct val="90000"/>
              </a:lnSpc>
            </a:pPr>
            <a:r>
              <a:rPr lang="en-US" sz="2000" cap="none" dirty="0"/>
              <a:t>Rev. Cean James</a:t>
            </a:r>
          </a:p>
          <a:p>
            <a:pPr>
              <a:lnSpc>
                <a:spcPct val="90000"/>
              </a:lnSpc>
            </a:pPr>
            <a:r>
              <a:rPr lang="en-US" sz="2000" cap="none" dirty="0"/>
              <a:t>Associate Conference Minister for Congregational Development</a:t>
            </a:r>
          </a:p>
          <a:p>
            <a:pPr>
              <a:lnSpc>
                <a:spcPct val="90000"/>
              </a:lnSpc>
            </a:pPr>
            <a:r>
              <a:rPr lang="en-US" sz="2000" cap="none" dirty="0"/>
              <a:t>Pennsylvania Southeast Conference, United Church of Christ</a:t>
            </a:r>
          </a:p>
        </p:txBody>
      </p:sp>
      <p:pic>
        <p:nvPicPr>
          <p:cNvPr id="4" name="Picture 3">
            <a:extLst>
              <a:ext uri="{FF2B5EF4-FFF2-40B4-BE49-F238E27FC236}">
                <a16:creationId xmlns:a16="http://schemas.microsoft.com/office/drawing/2014/main" id="{866C7F00-A4AB-4AAA-8C01-F82C4F71F759}"/>
              </a:ext>
            </a:extLst>
          </p:cNvPr>
          <p:cNvPicPr>
            <a:picLocks noChangeAspect="1"/>
          </p:cNvPicPr>
          <p:nvPr/>
        </p:nvPicPr>
        <p:blipFill rotWithShape="1">
          <a:blip r:embed="rId2"/>
          <a:srcRect r="5196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45028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Online Hospitality</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5575088"/>
          </a:xfrm>
        </p:spPr>
        <p:txBody>
          <a:bodyPr>
            <a:normAutofit/>
          </a:bodyPr>
          <a:lstStyle/>
          <a:p>
            <a:pPr marL="0" indent="0" algn="ctr">
              <a:buNone/>
            </a:pPr>
            <a:r>
              <a:rPr lang="en-US" b="1" dirty="0">
                <a:solidFill>
                  <a:srgbClr val="C00000"/>
                </a:solidFill>
                <a:latin typeface="Dosis"/>
              </a:rPr>
              <a:t>2. Designate a group of Online Greeters</a:t>
            </a:r>
            <a:endParaRPr lang="en-US" b="1" i="0" dirty="0">
              <a:solidFill>
                <a:srgbClr val="000000"/>
              </a:solidFill>
              <a:effectLst/>
              <a:latin typeface="Dosis"/>
            </a:endParaRPr>
          </a:p>
          <a:p>
            <a:pPr algn="l"/>
            <a:r>
              <a:rPr lang="en-US" b="0" i="0" dirty="0">
                <a:solidFill>
                  <a:srgbClr val="000000"/>
                </a:solidFill>
                <a:effectLst/>
                <a:latin typeface="Crimson Text"/>
              </a:rPr>
              <a:t>At the church building, we often would assign people the task of greeting – being near the entrance and saying hello to everyone, being available to guide newcomers and answer any questions they might have.</a:t>
            </a:r>
          </a:p>
          <a:p>
            <a:pPr algn="l"/>
            <a:r>
              <a:rPr lang="en-US" b="0" i="0" dirty="0">
                <a:solidFill>
                  <a:srgbClr val="000000"/>
                </a:solidFill>
                <a:effectLst/>
                <a:latin typeface="Crimson Text"/>
              </a:rPr>
              <a:t>Have a preassigned (and trained) group of members who will be present online to greet anyone who new. </a:t>
            </a:r>
            <a:r>
              <a:rPr lang="en-US" dirty="0">
                <a:solidFill>
                  <a:srgbClr val="000000"/>
                </a:solidFill>
                <a:latin typeface="Crimson Text"/>
              </a:rPr>
              <a:t>You probably already have some people who are great in the chat and very engaged during worship; use them!</a:t>
            </a:r>
            <a:endParaRPr lang="en-US" b="0" i="0" dirty="0">
              <a:solidFill>
                <a:srgbClr val="000000"/>
              </a:solidFill>
              <a:effectLst/>
              <a:latin typeface="Crimson Text"/>
            </a:endParaRPr>
          </a:p>
          <a:p>
            <a:pPr algn="l"/>
            <a:r>
              <a:rPr lang="en-US" b="0" i="0" dirty="0">
                <a:solidFill>
                  <a:srgbClr val="000000"/>
                </a:solidFill>
                <a:effectLst/>
                <a:latin typeface="Crimson Text"/>
              </a:rPr>
              <a:t>This will be done </a:t>
            </a:r>
            <a:r>
              <a:rPr lang="en-US" dirty="0">
                <a:solidFill>
                  <a:srgbClr val="000000"/>
                </a:solidFill>
                <a:latin typeface="Crimson Text"/>
              </a:rPr>
              <a:t>primarily in the chat. Could be a breakout room on Zoom. </a:t>
            </a:r>
          </a:p>
          <a:p>
            <a:pPr marL="0" indent="0" algn="ctr">
              <a:buNone/>
            </a:pPr>
            <a:r>
              <a:rPr lang="en-US" b="1" i="1" dirty="0">
                <a:solidFill>
                  <a:srgbClr val="0070C0"/>
                </a:solidFill>
                <a:effectLst/>
                <a:latin typeface="Crimson Text"/>
              </a:rPr>
              <a:t>Good Morning </a:t>
            </a:r>
            <a:r>
              <a:rPr lang="en-US" b="1" i="1" dirty="0">
                <a:solidFill>
                  <a:srgbClr val="0070C0"/>
                </a:solidFill>
                <a:latin typeface="Crimson Text"/>
              </a:rPr>
              <a:t>[insert name], my name is Joy and I want to welcome you to worship this morning. We are so excited that you decided to join us. Please click this link for your official welcome message: http://bit.ly/SnLWelcome</a:t>
            </a:r>
          </a:p>
          <a:p>
            <a:pPr marL="0" indent="0" algn="ctr">
              <a:buNone/>
            </a:pPr>
            <a:endParaRPr lang="en-US" b="0" i="1" dirty="0">
              <a:solidFill>
                <a:srgbClr val="0070C0"/>
              </a:solidFill>
              <a:effectLst/>
              <a:latin typeface="Crimson Text"/>
            </a:endParaRPr>
          </a:p>
        </p:txBody>
      </p:sp>
    </p:spTree>
    <p:extLst>
      <p:ext uri="{BB962C8B-B14F-4D97-AF65-F5344CB8AC3E}">
        <p14:creationId xmlns:p14="http://schemas.microsoft.com/office/powerpoint/2010/main" val="382678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Online Hospitality</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5575088"/>
          </a:xfrm>
        </p:spPr>
        <p:txBody>
          <a:bodyPr>
            <a:normAutofit/>
          </a:bodyPr>
          <a:lstStyle/>
          <a:p>
            <a:pPr marL="0" indent="0" algn="ctr">
              <a:buNone/>
            </a:pPr>
            <a:r>
              <a:rPr lang="en-US" b="1" dirty="0">
                <a:solidFill>
                  <a:srgbClr val="C00000"/>
                </a:solidFill>
                <a:latin typeface="Dosis"/>
              </a:rPr>
              <a:t>3. Video, Forms, and Follow Up</a:t>
            </a:r>
            <a:endParaRPr lang="en-US" i="1" dirty="0">
              <a:solidFill>
                <a:srgbClr val="0070C0"/>
              </a:solidFill>
              <a:latin typeface="Crimson Text"/>
            </a:endParaRPr>
          </a:p>
          <a:p>
            <a:r>
              <a:rPr lang="en-US" dirty="0">
                <a:effectLst/>
                <a:latin typeface="Crimson Text"/>
              </a:rPr>
              <a:t>Every church member should feel empowered to welcome people to worship. The greeting team will just make sure that its done and visitors have someone specific to connect to and ask questions.</a:t>
            </a:r>
          </a:p>
          <a:p>
            <a:r>
              <a:rPr lang="en-US" dirty="0">
                <a:latin typeface="Crimson Text"/>
              </a:rPr>
              <a:t>The online greeters should leave a follow-up message with visitors at the end of worship. Thank you for joining us, please come again. You can contact me if you have any questions.</a:t>
            </a:r>
          </a:p>
          <a:p>
            <a:r>
              <a:rPr lang="en-US" dirty="0">
                <a:effectLst/>
                <a:latin typeface="Crimson Text"/>
              </a:rPr>
              <a:t>The greeters can also direct visitors to fill out a form that will allow you get information about them and gauge how involved they are prepared to become.</a:t>
            </a:r>
          </a:p>
          <a:p>
            <a:r>
              <a:rPr lang="en-US" dirty="0">
                <a:effectLst/>
                <a:latin typeface="Crimson Text"/>
              </a:rPr>
              <a:t> </a:t>
            </a:r>
            <a:r>
              <a:rPr lang="en-US" dirty="0">
                <a:effectLst/>
                <a:latin typeface="Crimson Text"/>
                <a:hlinkClick r:id="rId2"/>
              </a:rPr>
              <a:t>http://bit.ly/SnLWelcome</a:t>
            </a:r>
            <a:endParaRPr lang="en-US" dirty="0">
              <a:effectLst/>
              <a:latin typeface="Crimson Text"/>
            </a:endParaRPr>
          </a:p>
          <a:p>
            <a:endParaRPr lang="en-US" dirty="0">
              <a:effectLst/>
              <a:latin typeface="Dosis"/>
            </a:endParaRPr>
          </a:p>
        </p:txBody>
      </p:sp>
    </p:spTree>
    <p:extLst>
      <p:ext uri="{BB962C8B-B14F-4D97-AF65-F5344CB8AC3E}">
        <p14:creationId xmlns:p14="http://schemas.microsoft.com/office/powerpoint/2010/main" val="28035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Online Hospitality</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5575088"/>
          </a:xfrm>
        </p:spPr>
        <p:txBody>
          <a:bodyPr>
            <a:normAutofit lnSpcReduction="10000"/>
          </a:bodyPr>
          <a:lstStyle/>
          <a:p>
            <a:pPr marL="0" indent="0" algn="ctr">
              <a:buNone/>
            </a:pPr>
            <a:r>
              <a:rPr lang="en-US" b="1" dirty="0">
                <a:solidFill>
                  <a:srgbClr val="C00000"/>
                </a:solidFill>
                <a:latin typeface="Dosis"/>
              </a:rPr>
              <a:t>3. Congregational Care</a:t>
            </a:r>
          </a:p>
          <a:p>
            <a:r>
              <a:rPr lang="en-US" dirty="0">
                <a:latin typeface="Dosis"/>
              </a:rPr>
              <a:t>You have probably noticed that worshipers are leaving pastoral care concerns and prayer requests in the chat during your worship services. </a:t>
            </a:r>
            <a:r>
              <a:rPr lang="en-US" b="1" i="1" dirty="0">
                <a:solidFill>
                  <a:srgbClr val="0070C0"/>
                </a:solidFill>
                <a:latin typeface="Dosis"/>
              </a:rPr>
              <a:t>These should not go unaddressed</a:t>
            </a:r>
            <a:r>
              <a:rPr lang="en-US" dirty="0">
                <a:latin typeface="Dosis"/>
              </a:rPr>
              <a:t>.</a:t>
            </a:r>
            <a:endParaRPr lang="en-US" dirty="0">
              <a:latin typeface="Crimson Text"/>
            </a:endParaRPr>
          </a:p>
          <a:p>
            <a:r>
              <a:rPr lang="en-US" dirty="0">
                <a:effectLst/>
                <a:latin typeface="Dosis"/>
              </a:rPr>
              <a:t>Using either the online greeters, or a separate group (deacons, clergy who are not preaching) have someone available to respond appropriately to pastoral care concerns that ar</a:t>
            </a:r>
            <a:r>
              <a:rPr lang="en-US" dirty="0">
                <a:latin typeface="Dosis"/>
              </a:rPr>
              <a:t>e left in the chat or shared verbally (on Zoom, etc.) </a:t>
            </a:r>
          </a:p>
          <a:p>
            <a:r>
              <a:rPr lang="en-US" dirty="0">
                <a:latin typeface="Dosis"/>
              </a:rPr>
              <a:t>Remember that we are not having the usual before/after church conversations where concerns are brought to the leadership, but the concerns are very present. There should be an initial response and appropriate follow-up</a:t>
            </a:r>
          </a:p>
          <a:p>
            <a:endParaRPr lang="en-US" dirty="0">
              <a:effectLst/>
              <a:latin typeface="Dosis"/>
            </a:endParaRPr>
          </a:p>
        </p:txBody>
      </p:sp>
    </p:spTree>
    <p:extLst>
      <p:ext uri="{BB962C8B-B14F-4D97-AF65-F5344CB8AC3E}">
        <p14:creationId xmlns:p14="http://schemas.microsoft.com/office/powerpoint/2010/main" val="19793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Online Hospitality</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5575088"/>
          </a:xfrm>
        </p:spPr>
        <p:txBody>
          <a:bodyPr>
            <a:normAutofit/>
          </a:bodyPr>
          <a:lstStyle/>
          <a:p>
            <a:pPr marL="0" indent="0" algn="ctr">
              <a:buNone/>
            </a:pPr>
            <a:r>
              <a:rPr lang="en-US" b="1" dirty="0">
                <a:solidFill>
                  <a:srgbClr val="C00000"/>
                </a:solidFill>
                <a:latin typeface="Dosis"/>
              </a:rPr>
              <a:t>4. Follow Up</a:t>
            </a:r>
          </a:p>
          <a:p>
            <a:pPr marL="0" indent="0">
              <a:buNone/>
            </a:pPr>
            <a:r>
              <a:rPr lang="en-US" dirty="0">
                <a:effectLst/>
                <a:latin typeface="Dosis"/>
              </a:rPr>
              <a:t>Even during times of in-person worship, the aspect of hospitality that is most often missed is follow up. Churches tend to have a wide-open back door. Intentionality is needed to “close the back door</a:t>
            </a:r>
          </a:p>
          <a:p>
            <a:pPr marL="0" indent="0" algn="ctr">
              <a:buNone/>
            </a:pPr>
            <a:r>
              <a:rPr lang="en-US" b="1" i="1" dirty="0">
                <a:solidFill>
                  <a:srgbClr val="0070C0"/>
                </a:solidFill>
                <a:effectLst/>
                <a:latin typeface="Dosis"/>
              </a:rPr>
              <a:t>Almost 90% of guests will return to visit a second time if someone follows up with them on the same day of that first visit.</a:t>
            </a:r>
          </a:p>
          <a:p>
            <a:pPr marL="0" indent="0">
              <a:buNone/>
            </a:pPr>
            <a:r>
              <a:rPr lang="en-US" dirty="0">
                <a:effectLst/>
                <a:latin typeface="Dosis"/>
              </a:rPr>
              <a:t>Use every available means of technology to follow up with visitors (and members who have become “inactive”). Call, text, DM, social media. </a:t>
            </a:r>
          </a:p>
          <a:p>
            <a:pPr marL="0" indent="0" algn="ctr">
              <a:buNone/>
            </a:pPr>
            <a:r>
              <a:rPr lang="en-US" b="1" i="1" dirty="0">
                <a:solidFill>
                  <a:srgbClr val="0070C0"/>
                </a:solidFill>
                <a:latin typeface="Dosis"/>
              </a:rPr>
              <a:t>The sooner you follow up the better. </a:t>
            </a:r>
            <a:endParaRPr lang="en-US" b="1" i="1" dirty="0">
              <a:solidFill>
                <a:srgbClr val="0070C0"/>
              </a:solidFill>
              <a:effectLst/>
              <a:latin typeface="Dosis"/>
            </a:endParaRPr>
          </a:p>
        </p:txBody>
      </p:sp>
    </p:spTree>
    <p:extLst>
      <p:ext uri="{BB962C8B-B14F-4D97-AF65-F5344CB8AC3E}">
        <p14:creationId xmlns:p14="http://schemas.microsoft.com/office/powerpoint/2010/main" val="384555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Online Hospitality</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5575088"/>
          </a:xfrm>
        </p:spPr>
        <p:txBody>
          <a:bodyPr>
            <a:normAutofit/>
          </a:bodyPr>
          <a:lstStyle/>
          <a:p>
            <a:pPr marL="0" indent="0" algn="ctr">
              <a:buNone/>
            </a:pPr>
            <a:r>
              <a:rPr lang="en-US" b="1" dirty="0">
                <a:solidFill>
                  <a:srgbClr val="C00000"/>
                </a:solidFill>
                <a:latin typeface="Dosis"/>
              </a:rPr>
              <a:t>5. Develop Your Online Service with Guest in Mind</a:t>
            </a:r>
          </a:p>
          <a:p>
            <a:pPr marL="0" indent="0">
              <a:buNone/>
            </a:pPr>
            <a:r>
              <a:rPr lang="en-US" dirty="0">
                <a:effectLst/>
                <a:latin typeface="Dosis"/>
              </a:rPr>
              <a:t>Likewise, this is as important during in-person worship, but even more so online.</a:t>
            </a:r>
          </a:p>
          <a:p>
            <a:pPr marL="0" indent="0" algn="ctr">
              <a:buNone/>
            </a:pPr>
            <a:r>
              <a:rPr lang="en-US" dirty="0">
                <a:effectLst/>
                <a:latin typeface="Dosis"/>
              </a:rPr>
              <a:t>Visitors do not know the inside language of Christianity in general or your church specifically. You should never assume that everyone know anything. </a:t>
            </a:r>
            <a:r>
              <a:rPr lang="en-US" b="1" i="1" dirty="0">
                <a:solidFill>
                  <a:srgbClr val="0070C0"/>
                </a:solidFill>
                <a:effectLst/>
                <a:latin typeface="Dosis"/>
              </a:rPr>
              <a:t>Explain often and speak in a manner that avoids “insider” and “outside” feelings</a:t>
            </a:r>
            <a:r>
              <a:rPr lang="en-US" dirty="0">
                <a:effectLst/>
                <a:latin typeface="Dosis"/>
              </a:rPr>
              <a:t>.</a:t>
            </a:r>
          </a:p>
          <a:p>
            <a:pPr marL="0" indent="0" algn="ctr">
              <a:buNone/>
            </a:pPr>
            <a:endParaRPr lang="en-US" dirty="0">
              <a:latin typeface="Dosis"/>
            </a:endParaRPr>
          </a:p>
          <a:p>
            <a:pPr marL="0" indent="0" algn="ctr">
              <a:buNone/>
            </a:pPr>
            <a:r>
              <a:rPr lang="en-US" sz="3600" b="1" dirty="0">
                <a:solidFill>
                  <a:srgbClr val="FF0000"/>
                </a:solidFill>
                <a:effectLst/>
                <a:latin typeface="Dosis"/>
              </a:rPr>
              <a:t>Church members feel much more comfortable inviting friends and family to online service than in-person service.</a:t>
            </a:r>
          </a:p>
          <a:p>
            <a:pPr marL="0" indent="0" algn="ctr">
              <a:buNone/>
            </a:pPr>
            <a:endParaRPr lang="en-US" dirty="0">
              <a:effectLst/>
              <a:latin typeface="Dosis"/>
            </a:endParaRPr>
          </a:p>
        </p:txBody>
      </p:sp>
    </p:spTree>
    <p:extLst>
      <p:ext uri="{BB962C8B-B14F-4D97-AF65-F5344CB8AC3E}">
        <p14:creationId xmlns:p14="http://schemas.microsoft.com/office/powerpoint/2010/main" val="26948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2170-3996-47E6-82DF-501B701D8833}"/>
              </a:ext>
            </a:extLst>
          </p:cNvPr>
          <p:cNvSpPr>
            <a:spLocks noGrp="1"/>
          </p:cNvSpPr>
          <p:nvPr>
            <p:ph type="title"/>
          </p:nvPr>
        </p:nvSpPr>
        <p:spPr>
          <a:xfrm>
            <a:off x="838200" y="1"/>
            <a:ext cx="10515600" cy="1020416"/>
          </a:xfrm>
        </p:spPr>
        <p:txBody>
          <a:bodyPr/>
          <a:lstStyle/>
          <a:p>
            <a:pPr algn="ctr"/>
            <a:r>
              <a:rPr lang="en-US" dirty="0"/>
              <a:t>Necessity is the Mother of Invention</a:t>
            </a:r>
          </a:p>
        </p:txBody>
      </p:sp>
      <p:sp>
        <p:nvSpPr>
          <p:cNvPr id="3" name="Content Placeholder 2">
            <a:extLst>
              <a:ext uri="{FF2B5EF4-FFF2-40B4-BE49-F238E27FC236}">
                <a16:creationId xmlns:a16="http://schemas.microsoft.com/office/drawing/2014/main" id="{2F84FF27-6202-49BA-A910-93D48B8343EB}"/>
              </a:ext>
            </a:extLst>
          </p:cNvPr>
          <p:cNvSpPr>
            <a:spLocks noGrp="1"/>
          </p:cNvSpPr>
          <p:nvPr>
            <p:ph idx="1"/>
          </p:nvPr>
        </p:nvSpPr>
        <p:spPr>
          <a:xfrm>
            <a:off x="185530" y="1020417"/>
            <a:ext cx="5910470" cy="5645425"/>
          </a:xfrm>
        </p:spPr>
        <p:txBody>
          <a:bodyPr/>
          <a:lstStyle/>
          <a:p>
            <a:r>
              <a:rPr lang="en-US" dirty="0"/>
              <a:t>Christian worship in the United States, long characterized by its adherence to tradition, appears to have been significantly altered by the coronavirus pandemic.</a:t>
            </a:r>
          </a:p>
          <a:p>
            <a:r>
              <a:rPr lang="en-US" dirty="0"/>
              <a:t>Many congregations began to shift to some form of online worship before the pandemic, and those congregations were the most equipped to at the beginning of the pandemic.</a:t>
            </a:r>
          </a:p>
        </p:txBody>
      </p:sp>
      <p:pic>
        <p:nvPicPr>
          <p:cNvPr id="4" name="Picture 3">
            <a:extLst>
              <a:ext uri="{FF2B5EF4-FFF2-40B4-BE49-F238E27FC236}">
                <a16:creationId xmlns:a16="http://schemas.microsoft.com/office/drawing/2014/main" id="{398F94E1-657C-493E-B04F-3ADCBFA702DD}"/>
              </a:ext>
            </a:extLst>
          </p:cNvPr>
          <p:cNvPicPr>
            <a:picLocks noChangeAspect="1"/>
          </p:cNvPicPr>
          <p:nvPr/>
        </p:nvPicPr>
        <p:blipFill>
          <a:blip r:embed="rId2"/>
          <a:stretch>
            <a:fillRect/>
          </a:stretch>
        </p:blipFill>
        <p:spPr>
          <a:xfrm>
            <a:off x="6197600" y="774700"/>
            <a:ext cx="5673052" cy="6083299"/>
          </a:xfrm>
          <a:prstGeom prst="rect">
            <a:avLst/>
          </a:prstGeom>
        </p:spPr>
      </p:pic>
    </p:spTree>
    <p:extLst>
      <p:ext uri="{BB962C8B-B14F-4D97-AF65-F5344CB8AC3E}">
        <p14:creationId xmlns:p14="http://schemas.microsoft.com/office/powerpoint/2010/main" val="17079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2170-3996-47E6-82DF-501B701D8833}"/>
              </a:ext>
            </a:extLst>
          </p:cNvPr>
          <p:cNvSpPr>
            <a:spLocks noGrp="1"/>
          </p:cNvSpPr>
          <p:nvPr>
            <p:ph type="title"/>
          </p:nvPr>
        </p:nvSpPr>
        <p:spPr>
          <a:xfrm>
            <a:off x="838200" y="1"/>
            <a:ext cx="10515600" cy="1020416"/>
          </a:xfrm>
        </p:spPr>
        <p:txBody>
          <a:bodyPr/>
          <a:lstStyle/>
          <a:p>
            <a:pPr algn="ctr"/>
            <a:r>
              <a:rPr lang="en-US" dirty="0"/>
              <a:t>Necessity is the Mother of Invention</a:t>
            </a:r>
          </a:p>
        </p:txBody>
      </p:sp>
      <p:sp>
        <p:nvSpPr>
          <p:cNvPr id="3" name="Content Placeholder 2">
            <a:extLst>
              <a:ext uri="{FF2B5EF4-FFF2-40B4-BE49-F238E27FC236}">
                <a16:creationId xmlns:a16="http://schemas.microsoft.com/office/drawing/2014/main" id="{2F84FF27-6202-49BA-A910-93D48B8343EB}"/>
              </a:ext>
            </a:extLst>
          </p:cNvPr>
          <p:cNvSpPr>
            <a:spLocks noGrp="1"/>
          </p:cNvSpPr>
          <p:nvPr>
            <p:ph idx="1"/>
          </p:nvPr>
        </p:nvSpPr>
        <p:spPr>
          <a:xfrm>
            <a:off x="185529" y="886266"/>
            <a:ext cx="11754679" cy="2250830"/>
          </a:xfrm>
        </p:spPr>
        <p:txBody>
          <a:bodyPr>
            <a:normAutofit lnSpcReduction="10000"/>
          </a:bodyPr>
          <a:lstStyle/>
          <a:p>
            <a:r>
              <a:rPr lang="en-US" dirty="0"/>
              <a:t>90% of congregations in the US report being closed to in-person worship at some point in 2020. With the pandemic still very much a reality, online worship has become the norm.</a:t>
            </a:r>
          </a:p>
          <a:p>
            <a:r>
              <a:rPr lang="en-US" dirty="0"/>
              <a:t>While online worship conformability does very based on age, even older generations are adapting.</a:t>
            </a:r>
          </a:p>
          <a:p>
            <a:pPr marL="0" indent="0">
              <a:buNone/>
            </a:pPr>
            <a:endParaRPr lang="en-US" dirty="0"/>
          </a:p>
        </p:txBody>
      </p:sp>
      <p:pic>
        <p:nvPicPr>
          <p:cNvPr id="6" name="Picture 5">
            <a:extLst>
              <a:ext uri="{FF2B5EF4-FFF2-40B4-BE49-F238E27FC236}">
                <a16:creationId xmlns:a16="http://schemas.microsoft.com/office/drawing/2014/main" id="{3C7C6B10-0ECC-4B1A-B2F8-E3935B3B7EF3}"/>
              </a:ext>
            </a:extLst>
          </p:cNvPr>
          <p:cNvPicPr>
            <a:picLocks noChangeAspect="1"/>
          </p:cNvPicPr>
          <p:nvPr/>
        </p:nvPicPr>
        <p:blipFill>
          <a:blip r:embed="rId2"/>
          <a:stretch>
            <a:fillRect/>
          </a:stretch>
        </p:blipFill>
        <p:spPr>
          <a:xfrm>
            <a:off x="618978" y="3137096"/>
            <a:ext cx="10734822" cy="3720904"/>
          </a:xfrm>
          <a:prstGeom prst="rect">
            <a:avLst/>
          </a:prstGeom>
        </p:spPr>
      </p:pic>
    </p:spTree>
    <p:extLst>
      <p:ext uri="{BB962C8B-B14F-4D97-AF65-F5344CB8AC3E}">
        <p14:creationId xmlns:p14="http://schemas.microsoft.com/office/powerpoint/2010/main" val="32005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r>
              <a:rPr lang="en-US" dirty="0"/>
              <a:t>Some of the benefits of virtual worship</a:t>
            </a:r>
          </a:p>
        </p:txBody>
      </p:sp>
      <p:sp>
        <p:nvSpPr>
          <p:cNvPr id="3" name="Content Placeholder 2">
            <a:extLst>
              <a:ext uri="{FF2B5EF4-FFF2-40B4-BE49-F238E27FC236}">
                <a16:creationId xmlns:a16="http://schemas.microsoft.com/office/drawing/2014/main" id="{09DC3A60-7D3A-4A85-8B95-6B1C92B82231}"/>
              </a:ext>
            </a:extLst>
          </p:cNvPr>
          <p:cNvSpPr>
            <a:spLocks noGrp="1"/>
          </p:cNvSpPr>
          <p:nvPr>
            <p:ph idx="1"/>
          </p:nvPr>
        </p:nvSpPr>
        <p:spPr>
          <a:xfrm>
            <a:off x="225083" y="1097280"/>
            <a:ext cx="11802794" cy="5627077"/>
          </a:xfrm>
        </p:spPr>
        <p:txBody>
          <a:bodyPr>
            <a:noAutofit/>
          </a:bodyPr>
          <a:lstStyle/>
          <a:p>
            <a:pPr marL="342900" indent="-342900" algn="l" fontAlgn="base">
              <a:lnSpc>
                <a:spcPct val="100000"/>
              </a:lnSpc>
              <a:spcBef>
                <a:spcPts val="0"/>
              </a:spcBef>
              <a:buAutoNum type="arabicPeriod"/>
            </a:pPr>
            <a:r>
              <a:rPr lang="en-US" sz="4800" b="1" i="0" dirty="0">
                <a:solidFill>
                  <a:srgbClr val="3E3E3E"/>
                </a:solidFill>
                <a:effectLst/>
                <a:latin typeface="inherit"/>
              </a:rPr>
              <a:t> Reach a Wider Audience</a:t>
            </a:r>
            <a:endParaRPr lang="en-US" sz="4800" dirty="0">
              <a:solidFill>
                <a:srgbClr val="3E3E3E"/>
              </a:solidFill>
              <a:latin typeface="Open Sans"/>
            </a:endParaRPr>
          </a:p>
          <a:p>
            <a:pPr marL="0" indent="0" algn="l" fontAlgn="base">
              <a:lnSpc>
                <a:spcPct val="100000"/>
              </a:lnSpc>
              <a:spcBef>
                <a:spcPts val="0"/>
              </a:spcBef>
              <a:buNone/>
            </a:pPr>
            <a:r>
              <a:rPr lang="en-US" sz="4800" b="1" i="0" dirty="0">
                <a:solidFill>
                  <a:srgbClr val="3E3E3E"/>
                </a:solidFill>
                <a:effectLst/>
                <a:latin typeface="inherit"/>
              </a:rPr>
              <a:t>2. Easy and Convenient</a:t>
            </a:r>
            <a:r>
              <a:rPr lang="en-US" sz="4800" b="1" dirty="0">
                <a:solidFill>
                  <a:srgbClr val="3E3E3E"/>
                </a:solidFill>
                <a:latin typeface="Lato"/>
              </a:rPr>
              <a:t> (once set up)</a:t>
            </a:r>
            <a:br>
              <a:rPr lang="en-US" sz="4800" b="0" i="0" dirty="0">
                <a:solidFill>
                  <a:srgbClr val="3E3E3E"/>
                </a:solidFill>
                <a:effectLst/>
                <a:latin typeface="Open Sans"/>
              </a:rPr>
            </a:br>
            <a:r>
              <a:rPr lang="en-US" sz="4800" b="1" i="0" dirty="0">
                <a:solidFill>
                  <a:srgbClr val="3E3E3E"/>
                </a:solidFill>
                <a:effectLst/>
                <a:latin typeface="inherit"/>
              </a:rPr>
              <a:t>3. Affordable</a:t>
            </a:r>
            <a:endParaRPr lang="en-US" sz="4800" b="0" i="0" dirty="0">
              <a:solidFill>
                <a:srgbClr val="3E3E3E"/>
              </a:solidFill>
              <a:effectLst/>
              <a:latin typeface="Open Sans"/>
            </a:endParaRPr>
          </a:p>
          <a:p>
            <a:pPr marL="0" indent="0" algn="l" fontAlgn="base">
              <a:lnSpc>
                <a:spcPct val="100000"/>
              </a:lnSpc>
              <a:spcBef>
                <a:spcPts val="0"/>
              </a:spcBef>
              <a:buNone/>
            </a:pPr>
            <a:r>
              <a:rPr lang="en-US" sz="4800" b="1" i="0" dirty="0">
                <a:solidFill>
                  <a:srgbClr val="3E3E3E"/>
                </a:solidFill>
                <a:effectLst/>
                <a:latin typeface="inherit"/>
              </a:rPr>
              <a:t>4. Keep people Engaged </a:t>
            </a:r>
            <a:br>
              <a:rPr lang="en-US" sz="4800" b="0" i="0" dirty="0">
                <a:solidFill>
                  <a:srgbClr val="3E3E3E"/>
                </a:solidFill>
                <a:effectLst/>
                <a:latin typeface="inherit"/>
              </a:rPr>
            </a:br>
            <a:r>
              <a:rPr lang="en-US" sz="4800" b="1" i="0" dirty="0">
                <a:solidFill>
                  <a:srgbClr val="3E3E3E"/>
                </a:solidFill>
                <a:effectLst/>
                <a:latin typeface="inherit"/>
              </a:rPr>
              <a:t>5. Boost Participation</a:t>
            </a:r>
            <a:endParaRPr lang="en-US" sz="4800" b="0" i="0" dirty="0">
              <a:solidFill>
                <a:srgbClr val="3E3E3E"/>
              </a:solidFill>
              <a:effectLst/>
              <a:latin typeface="Open Sans"/>
            </a:endParaRPr>
          </a:p>
          <a:p>
            <a:pPr marL="0" indent="0" algn="l" fontAlgn="base">
              <a:lnSpc>
                <a:spcPct val="100000"/>
              </a:lnSpc>
              <a:spcBef>
                <a:spcPts val="0"/>
              </a:spcBef>
              <a:buNone/>
            </a:pPr>
            <a:r>
              <a:rPr lang="en-US" sz="4800" b="1" i="0" dirty="0">
                <a:solidFill>
                  <a:srgbClr val="3E3E3E"/>
                </a:solidFill>
                <a:effectLst/>
                <a:latin typeface="inherit"/>
              </a:rPr>
              <a:t>6. Save All Your Important Moments</a:t>
            </a:r>
            <a:endParaRPr lang="en-US" sz="4800" b="1" i="0" dirty="0">
              <a:solidFill>
                <a:srgbClr val="3E3E3E"/>
              </a:solidFill>
              <a:effectLst/>
              <a:latin typeface="Lato"/>
            </a:endParaRPr>
          </a:p>
          <a:p>
            <a:pPr marL="0" indent="0" algn="l" fontAlgn="base">
              <a:lnSpc>
                <a:spcPct val="100000"/>
              </a:lnSpc>
              <a:spcBef>
                <a:spcPts val="0"/>
              </a:spcBef>
              <a:buNone/>
            </a:pPr>
            <a:r>
              <a:rPr lang="en-US" sz="4800" b="1" i="0" dirty="0">
                <a:solidFill>
                  <a:srgbClr val="3E3E3E"/>
                </a:solidFill>
                <a:effectLst/>
                <a:latin typeface="inherit"/>
              </a:rPr>
              <a:t>7. Welcome Potential Visitors</a:t>
            </a:r>
            <a:endParaRPr lang="en-US" sz="4800" b="1" i="0" dirty="0">
              <a:solidFill>
                <a:srgbClr val="3E3E3E"/>
              </a:solidFill>
              <a:effectLst/>
              <a:latin typeface="Lato"/>
            </a:endParaRPr>
          </a:p>
        </p:txBody>
      </p:sp>
    </p:spTree>
    <p:extLst>
      <p:ext uri="{BB962C8B-B14F-4D97-AF65-F5344CB8AC3E}">
        <p14:creationId xmlns:p14="http://schemas.microsoft.com/office/powerpoint/2010/main" val="32128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PSEC Pandemic Worship Survey</a:t>
            </a:r>
          </a:p>
        </p:txBody>
      </p:sp>
      <p:sp>
        <p:nvSpPr>
          <p:cNvPr id="3" name="Content Placeholder 2">
            <a:extLst>
              <a:ext uri="{FF2B5EF4-FFF2-40B4-BE49-F238E27FC236}">
                <a16:creationId xmlns:a16="http://schemas.microsoft.com/office/drawing/2014/main" id="{09DC3A60-7D3A-4A85-8B95-6B1C92B82231}"/>
              </a:ext>
            </a:extLst>
          </p:cNvPr>
          <p:cNvSpPr>
            <a:spLocks noGrp="1"/>
          </p:cNvSpPr>
          <p:nvPr>
            <p:ph idx="1"/>
          </p:nvPr>
        </p:nvSpPr>
        <p:spPr>
          <a:xfrm>
            <a:off x="0" y="808384"/>
            <a:ext cx="12192000" cy="6049616"/>
          </a:xfrm>
        </p:spPr>
        <p:txBody>
          <a:bodyPr>
            <a:noAutofit/>
          </a:bodyPr>
          <a:lstStyle/>
          <a:p>
            <a:pPr marL="342900" marR="0" lvl="0" indent="-342900">
              <a:spcBef>
                <a:spcPts val="0"/>
              </a:spcBef>
              <a:spcAft>
                <a:spcPts val="0"/>
              </a:spcAft>
              <a:buFont typeface="Symbol" panose="05050102010706020507" pitchFamily="18" charset="2"/>
              <a:buChar char=""/>
            </a:pPr>
            <a:r>
              <a:rPr lang="en-US" sz="2900" dirty="0">
                <a:solidFill>
                  <a:srgbClr val="002060"/>
                </a:solidFill>
                <a:latin typeface="Calibri" panose="020F0502020204030204" pitchFamily="34" charset="0"/>
                <a:ea typeface="Times New Roman" panose="02020603050405020304" pitchFamily="18" charset="0"/>
              </a:rPr>
              <a:t>9 out of 10 churches are holding some sort of virtual service.</a:t>
            </a:r>
            <a:endParaRPr lang="en-US" sz="2900" dirty="0">
              <a:solidFill>
                <a:srgbClr val="002060"/>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900" dirty="0">
                <a:solidFill>
                  <a:srgbClr val="002060"/>
                </a:solidFill>
                <a:latin typeface="Calibri" panose="020F0502020204030204" pitchFamily="34" charset="0"/>
                <a:ea typeface="Times New Roman" panose="02020603050405020304" pitchFamily="18" charset="0"/>
              </a:rPr>
              <a:t>The most popular formats for sharing virtual services are Facebook, YouTube, and Zoom (in that order).</a:t>
            </a:r>
            <a:endParaRPr lang="en-US" sz="2900" dirty="0">
              <a:solidFill>
                <a:srgbClr val="002060"/>
              </a:solidFill>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900" dirty="0">
                <a:solidFill>
                  <a:srgbClr val="002060"/>
                </a:solidFill>
                <a:latin typeface="Calibri" panose="020F0502020204030204" pitchFamily="34" charset="0"/>
                <a:ea typeface="Times New Roman" panose="02020603050405020304" pitchFamily="18" charset="0"/>
              </a:rPr>
              <a:t>62.2% are using Facebook</a:t>
            </a:r>
            <a:endParaRPr lang="en-US" sz="2900" dirty="0">
              <a:solidFill>
                <a:srgbClr val="002060"/>
              </a:solidFill>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900" dirty="0">
                <a:solidFill>
                  <a:srgbClr val="002060"/>
                </a:solidFill>
                <a:latin typeface="Calibri" panose="020F0502020204030204" pitchFamily="34" charset="0"/>
                <a:ea typeface="Times New Roman" panose="02020603050405020304" pitchFamily="18" charset="0"/>
              </a:rPr>
              <a:t>52.7% are using YouTube</a:t>
            </a:r>
            <a:endParaRPr lang="en-US" sz="2900" dirty="0">
              <a:solidFill>
                <a:srgbClr val="002060"/>
              </a:solidFill>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900" dirty="0">
                <a:solidFill>
                  <a:srgbClr val="002060"/>
                </a:solidFill>
                <a:latin typeface="Calibri" panose="020F0502020204030204" pitchFamily="34" charset="0"/>
                <a:ea typeface="Times New Roman" panose="02020603050405020304" pitchFamily="18" charset="0"/>
              </a:rPr>
              <a:t>33.8% are using Zoom</a:t>
            </a:r>
            <a:endParaRPr lang="en-US" sz="2900" dirty="0">
              <a:solidFill>
                <a:srgbClr val="002060"/>
              </a:solidFill>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900" dirty="0">
                <a:solidFill>
                  <a:srgbClr val="002060"/>
                </a:solidFill>
                <a:latin typeface="Calibri" panose="020F0502020204030204" pitchFamily="34" charset="0"/>
                <a:ea typeface="Times New Roman" panose="02020603050405020304" pitchFamily="18" charset="0"/>
              </a:rPr>
              <a:t>Other methods include: emailing services (27%), mailing DVDs or CDs (7.1%), phone service for “Dial-a-Sermon”, </a:t>
            </a:r>
            <a:r>
              <a:rPr lang="en-US" sz="2900" dirty="0" err="1">
                <a:solidFill>
                  <a:srgbClr val="002060"/>
                </a:solidFill>
                <a:latin typeface="Calibri" panose="020F0502020204030204" pitchFamily="34" charset="0"/>
                <a:ea typeface="Times New Roman" panose="02020603050405020304" pitchFamily="18" charset="0"/>
              </a:rPr>
              <a:t>GotoMeeting</a:t>
            </a:r>
            <a:r>
              <a:rPr lang="en-US" sz="2900" dirty="0">
                <a:solidFill>
                  <a:srgbClr val="002060"/>
                </a:solidFill>
                <a:latin typeface="Calibri" panose="020F0502020204030204" pitchFamily="34" charset="0"/>
                <a:ea typeface="Times New Roman" panose="02020603050405020304" pitchFamily="18" charset="0"/>
              </a:rPr>
              <a:t>, Twitter, LinkedIn, or through their websites.</a:t>
            </a:r>
            <a:endParaRPr lang="en-US" sz="2900" dirty="0">
              <a:solidFill>
                <a:srgbClr val="002060"/>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900" dirty="0">
                <a:solidFill>
                  <a:srgbClr val="002060"/>
                </a:solidFill>
                <a:latin typeface="Calibri" panose="020F0502020204030204" pitchFamily="34" charset="0"/>
                <a:ea typeface="Times New Roman" panose="02020603050405020304" pitchFamily="18" charset="0"/>
              </a:rPr>
              <a:t>Most people reported a slight increase in attendance from regular services 47% of the churches are not meeting in-person at all yet</a:t>
            </a:r>
            <a:endParaRPr lang="en-US" sz="2900" dirty="0">
              <a:solidFill>
                <a:srgbClr val="002060"/>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900" dirty="0">
                <a:solidFill>
                  <a:srgbClr val="002060"/>
                </a:solidFill>
                <a:latin typeface="Calibri" panose="020F0502020204030204" pitchFamily="34" charset="0"/>
                <a:ea typeface="Times New Roman" panose="02020603050405020304" pitchFamily="18" charset="0"/>
              </a:rPr>
              <a:t>Many of the churches returned to in-person over the past summer, only to return then to online as the pandemic raged.</a:t>
            </a:r>
            <a:endParaRPr lang="en-US" sz="2900" dirty="0">
              <a:solidFill>
                <a:srgbClr val="002060"/>
              </a:solidFill>
              <a:latin typeface="Calibri" panose="020F0502020204030204" pitchFamily="34" charset="0"/>
              <a:ea typeface="Calibri" panose="020F0502020204030204" pitchFamily="34" charset="0"/>
            </a:endParaRPr>
          </a:p>
          <a:p>
            <a:pPr marL="0" indent="0" algn="l" fontAlgn="base">
              <a:lnSpc>
                <a:spcPct val="100000"/>
              </a:lnSpc>
              <a:spcBef>
                <a:spcPts val="0"/>
              </a:spcBef>
              <a:buNone/>
            </a:pPr>
            <a:endParaRPr lang="en-US" sz="4800" b="1" i="0" dirty="0">
              <a:solidFill>
                <a:srgbClr val="3E3E3E"/>
              </a:solidFill>
              <a:effectLst/>
              <a:latin typeface="Lato"/>
            </a:endParaRPr>
          </a:p>
        </p:txBody>
      </p:sp>
    </p:spTree>
    <p:extLst>
      <p:ext uri="{BB962C8B-B14F-4D97-AF65-F5344CB8AC3E}">
        <p14:creationId xmlns:p14="http://schemas.microsoft.com/office/powerpoint/2010/main" val="35724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What Are We Missing?</a:t>
            </a:r>
          </a:p>
        </p:txBody>
      </p:sp>
      <p:sp>
        <p:nvSpPr>
          <p:cNvPr id="3" name="Content Placeholder 2">
            <a:extLst>
              <a:ext uri="{FF2B5EF4-FFF2-40B4-BE49-F238E27FC236}">
                <a16:creationId xmlns:a16="http://schemas.microsoft.com/office/drawing/2014/main" id="{09DC3A60-7D3A-4A85-8B95-6B1C92B82231}"/>
              </a:ext>
            </a:extLst>
          </p:cNvPr>
          <p:cNvSpPr>
            <a:spLocks noGrp="1"/>
          </p:cNvSpPr>
          <p:nvPr>
            <p:ph idx="1"/>
          </p:nvPr>
        </p:nvSpPr>
        <p:spPr>
          <a:xfrm>
            <a:off x="0" y="808384"/>
            <a:ext cx="12192000" cy="6049616"/>
          </a:xfrm>
        </p:spPr>
        <p:txBody>
          <a:bodyPr>
            <a:noAutofit/>
          </a:bodyPr>
          <a:lstStyle/>
          <a:p>
            <a:pPr marL="0" indent="0" fontAlgn="base">
              <a:spcBef>
                <a:spcPts val="0"/>
              </a:spcBef>
              <a:buNone/>
            </a:pPr>
            <a:r>
              <a:rPr lang="en-US" sz="3200" dirty="0">
                <a:solidFill>
                  <a:srgbClr val="3E3E3E"/>
                </a:solidFill>
                <a:latin typeface="Lato"/>
              </a:rPr>
              <a:t>About a month ago I visited as many online worship services from our conference as I could in an afternoon after church while watching football. I saw a lot that was truly remarkable. There was, however, one thing that I noticed was missing.</a:t>
            </a:r>
          </a:p>
          <a:p>
            <a:pPr marL="0" indent="0" fontAlgn="base">
              <a:spcBef>
                <a:spcPts val="0"/>
              </a:spcBef>
              <a:buNone/>
            </a:pPr>
            <a:endParaRPr lang="en-US" sz="3200" dirty="0">
              <a:solidFill>
                <a:srgbClr val="3E3E3E"/>
              </a:solidFill>
              <a:latin typeface="Lato"/>
            </a:endParaRPr>
          </a:p>
          <a:p>
            <a:pPr marL="0" indent="0" fontAlgn="base">
              <a:spcBef>
                <a:spcPts val="0"/>
              </a:spcBef>
              <a:buNone/>
            </a:pPr>
            <a:r>
              <a:rPr lang="en-US" sz="3200" dirty="0">
                <a:solidFill>
                  <a:srgbClr val="3E3E3E"/>
                </a:solidFill>
                <a:latin typeface="Lato"/>
              </a:rPr>
              <a:t>I then went back a watched about a month of my own services and noticed that the same hole was there also.</a:t>
            </a:r>
          </a:p>
          <a:p>
            <a:pPr marL="0" indent="0" fontAlgn="base">
              <a:spcBef>
                <a:spcPts val="0"/>
              </a:spcBef>
              <a:buNone/>
            </a:pPr>
            <a:endParaRPr lang="en-US" sz="3200" dirty="0">
              <a:solidFill>
                <a:srgbClr val="3E3E3E"/>
              </a:solidFill>
              <a:latin typeface="Lato"/>
            </a:endParaRPr>
          </a:p>
          <a:p>
            <a:pPr marL="0" indent="0" fontAlgn="base">
              <a:spcBef>
                <a:spcPts val="0"/>
              </a:spcBef>
              <a:buNone/>
            </a:pPr>
            <a:r>
              <a:rPr lang="en-US" sz="3200" dirty="0">
                <a:solidFill>
                  <a:srgbClr val="3E3E3E"/>
                </a:solidFill>
                <a:latin typeface="Lato"/>
              </a:rPr>
              <a:t>Just to make sure, I hoped on a few services of churches from around the country, same thing. The missing ingredient was:</a:t>
            </a:r>
          </a:p>
          <a:p>
            <a:pPr marL="0" indent="0" algn="ctr" fontAlgn="base">
              <a:spcBef>
                <a:spcPts val="0"/>
              </a:spcBef>
              <a:buNone/>
            </a:pPr>
            <a:r>
              <a:rPr lang="en-US" sz="5400" b="1" dirty="0">
                <a:solidFill>
                  <a:srgbClr val="3E3E3E"/>
                </a:solidFill>
                <a:latin typeface="Lato"/>
              </a:rPr>
              <a:t>Hospitality</a:t>
            </a:r>
            <a:endParaRPr lang="en-US" sz="5400" b="1" i="0" dirty="0">
              <a:solidFill>
                <a:srgbClr val="3E3E3E"/>
              </a:solidFill>
              <a:effectLst/>
              <a:latin typeface="Lato"/>
            </a:endParaRPr>
          </a:p>
        </p:txBody>
      </p:sp>
    </p:spTree>
    <p:extLst>
      <p:ext uri="{BB962C8B-B14F-4D97-AF65-F5344CB8AC3E}">
        <p14:creationId xmlns:p14="http://schemas.microsoft.com/office/powerpoint/2010/main" val="18174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Growing Churches Value Welcome</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1209822"/>
          </a:xfrm>
        </p:spPr>
        <p:txBody>
          <a:bodyPr>
            <a:normAutofit fontScale="92500" lnSpcReduction="10000"/>
          </a:bodyPr>
          <a:lstStyle/>
          <a:p>
            <a:r>
              <a:rPr lang="en-US" dirty="0"/>
              <a:t>The one ingredient that all churches have in common, regardless of demographics, theology, denomination, geography, polity, size, etc., is welcome!</a:t>
            </a:r>
          </a:p>
        </p:txBody>
      </p:sp>
      <p:pic>
        <p:nvPicPr>
          <p:cNvPr id="7" name="Picture 6">
            <a:extLst>
              <a:ext uri="{FF2B5EF4-FFF2-40B4-BE49-F238E27FC236}">
                <a16:creationId xmlns:a16="http://schemas.microsoft.com/office/drawing/2014/main" id="{06CC5380-B327-4041-82AE-98C4D1BD1E0C}"/>
              </a:ext>
            </a:extLst>
          </p:cNvPr>
          <p:cNvPicPr>
            <a:picLocks noChangeAspect="1"/>
          </p:cNvPicPr>
          <p:nvPr/>
        </p:nvPicPr>
        <p:blipFill>
          <a:blip r:embed="rId2"/>
          <a:stretch>
            <a:fillRect/>
          </a:stretch>
        </p:blipFill>
        <p:spPr>
          <a:xfrm>
            <a:off x="1350498" y="2293034"/>
            <a:ext cx="9158068" cy="4431323"/>
          </a:xfrm>
          <a:prstGeom prst="rect">
            <a:avLst/>
          </a:prstGeom>
        </p:spPr>
      </p:pic>
    </p:spTree>
    <p:extLst>
      <p:ext uri="{BB962C8B-B14F-4D97-AF65-F5344CB8AC3E}">
        <p14:creationId xmlns:p14="http://schemas.microsoft.com/office/powerpoint/2010/main" val="84891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Give Yourself Some Grace</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4601359" cy="5575088"/>
          </a:xfrm>
        </p:spPr>
        <p:txBody>
          <a:bodyPr>
            <a:normAutofit fontScale="92500"/>
          </a:bodyPr>
          <a:lstStyle/>
          <a:p>
            <a:r>
              <a:rPr lang="en-US" dirty="0"/>
              <a:t>Most of us value welcome in person and we are really good at doing it. </a:t>
            </a:r>
          </a:p>
          <a:p>
            <a:pPr marL="514350" indent="-514350">
              <a:buFont typeface="+mj-lt"/>
              <a:buAutoNum type="arabicPeriod"/>
            </a:pPr>
            <a:r>
              <a:rPr lang="en-US" dirty="0"/>
              <a:t>Passing the Peace</a:t>
            </a:r>
          </a:p>
          <a:p>
            <a:pPr marL="514350" indent="-514350">
              <a:buFont typeface="+mj-lt"/>
              <a:buAutoNum type="arabicPeriod"/>
            </a:pPr>
            <a:r>
              <a:rPr lang="en-US" dirty="0"/>
              <a:t>Greeters and Ushers</a:t>
            </a:r>
          </a:p>
          <a:p>
            <a:pPr marL="514350" indent="-514350">
              <a:buFont typeface="+mj-lt"/>
              <a:buAutoNum type="arabicPeriod"/>
            </a:pPr>
            <a:r>
              <a:rPr lang="en-US" dirty="0"/>
              <a:t>Building Signage</a:t>
            </a:r>
          </a:p>
          <a:p>
            <a:pPr marL="514350" indent="-514350">
              <a:buFont typeface="+mj-lt"/>
              <a:buAutoNum type="arabicPeriod"/>
            </a:pPr>
            <a:r>
              <a:rPr lang="en-US" dirty="0"/>
              <a:t>Follow-up</a:t>
            </a:r>
          </a:p>
          <a:p>
            <a:pPr marL="514350" indent="-514350">
              <a:buFont typeface="+mj-lt"/>
              <a:buAutoNum type="arabicPeriod"/>
            </a:pPr>
            <a:r>
              <a:rPr lang="en-US" dirty="0"/>
              <a:t>Welcome Packet</a:t>
            </a:r>
          </a:p>
          <a:p>
            <a:pPr marL="514350" indent="-514350">
              <a:buFont typeface="+mj-lt"/>
              <a:buAutoNum type="arabicPeriod"/>
            </a:pPr>
            <a:r>
              <a:rPr lang="en-US" dirty="0"/>
              <a:t>Coffee Hour</a:t>
            </a:r>
          </a:p>
          <a:p>
            <a:pPr marL="514350" indent="-514350">
              <a:buFont typeface="+mj-lt"/>
              <a:buAutoNum type="arabicPeriod"/>
            </a:pPr>
            <a:r>
              <a:rPr lang="en-US" dirty="0"/>
              <a:t>Inclusive Language</a:t>
            </a:r>
          </a:p>
          <a:p>
            <a:pPr marL="514350" indent="-514350">
              <a:buFont typeface="+mj-lt"/>
              <a:buAutoNum type="arabicPeriod"/>
            </a:pPr>
            <a:r>
              <a:rPr lang="en-US" dirty="0"/>
              <a:t>Screens with Instructions</a:t>
            </a:r>
          </a:p>
        </p:txBody>
      </p:sp>
      <p:pic>
        <p:nvPicPr>
          <p:cNvPr id="3" name="Picture 2">
            <a:extLst>
              <a:ext uri="{FF2B5EF4-FFF2-40B4-BE49-F238E27FC236}">
                <a16:creationId xmlns:a16="http://schemas.microsoft.com/office/drawing/2014/main" id="{21424A97-FFFF-451E-9D59-AE9A5B9D27BB}"/>
              </a:ext>
            </a:extLst>
          </p:cNvPr>
          <p:cNvPicPr>
            <a:picLocks noChangeAspect="1"/>
          </p:cNvPicPr>
          <p:nvPr/>
        </p:nvPicPr>
        <p:blipFill>
          <a:blip r:embed="rId2"/>
          <a:stretch>
            <a:fillRect/>
          </a:stretch>
        </p:blipFill>
        <p:spPr>
          <a:xfrm>
            <a:off x="5439559" y="773722"/>
            <a:ext cx="6640344" cy="6643467"/>
          </a:xfrm>
          <a:prstGeom prst="rect">
            <a:avLst/>
          </a:prstGeom>
        </p:spPr>
      </p:pic>
    </p:spTree>
    <p:extLst>
      <p:ext uri="{BB962C8B-B14F-4D97-AF65-F5344CB8AC3E}">
        <p14:creationId xmlns:p14="http://schemas.microsoft.com/office/powerpoint/2010/main" val="994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AD54-2978-4FB9-8CD3-AE6662BF3AA3}"/>
              </a:ext>
            </a:extLst>
          </p:cNvPr>
          <p:cNvSpPr>
            <a:spLocks noGrp="1"/>
          </p:cNvSpPr>
          <p:nvPr>
            <p:ph type="title"/>
          </p:nvPr>
        </p:nvSpPr>
        <p:spPr>
          <a:xfrm>
            <a:off x="838200" y="133643"/>
            <a:ext cx="10515600" cy="851095"/>
          </a:xfrm>
        </p:spPr>
        <p:txBody>
          <a:bodyPr>
            <a:normAutofit/>
          </a:bodyPr>
          <a:lstStyle/>
          <a:p>
            <a:pPr algn="ctr"/>
            <a:r>
              <a:rPr lang="en-US" dirty="0"/>
              <a:t>Online Hospitality</a:t>
            </a:r>
          </a:p>
        </p:txBody>
      </p:sp>
      <p:sp>
        <p:nvSpPr>
          <p:cNvPr id="6" name="Content Placeholder 5">
            <a:extLst>
              <a:ext uri="{FF2B5EF4-FFF2-40B4-BE49-F238E27FC236}">
                <a16:creationId xmlns:a16="http://schemas.microsoft.com/office/drawing/2014/main" id="{BDA15BAB-E598-4A6F-92BE-9F9CF8FDDD04}"/>
              </a:ext>
            </a:extLst>
          </p:cNvPr>
          <p:cNvSpPr>
            <a:spLocks noGrp="1"/>
          </p:cNvSpPr>
          <p:nvPr>
            <p:ph idx="1"/>
          </p:nvPr>
        </p:nvSpPr>
        <p:spPr>
          <a:xfrm>
            <a:off x="407963" y="984738"/>
            <a:ext cx="11422965" cy="5575088"/>
          </a:xfrm>
        </p:spPr>
        <p:txBody>
          <a:bodyPr>
            <a:normAutofit lnSpcReduction="10000"/>
          </a:bodyPr>
          <a:lstStyle/>
          <a:p>
            <a:pPr marL="0" indent="0" algn="ctr">
              <a:buNone/>
            </a:pPr>
            <a:r>
              <a:rPr lang="en-US" b="1" dirty="0">
                <a:solidFill>
                  <a:srgbClr val="C00000"/>
                </a:solidFill>
              </a:rPr>
              <a:t> 1. Have A Specific Time in Your Worship for Welcome</a:t>
            </a:r>
          </a:p>
          <a:p>
            <a:pPr marL="0" indent="0">
              <a:buNone/>
            </a:pPr>
            <a:r>
              <a:rPr lang="en-US" dirty="0"/>
              <a:t>Just as you would in-person, take a moment to recognize those who are visiting as a part of the worship service. </a:t>
            </a:r>
          </a:p>
          <a:p>
            <a:r>
              <a:rPr lang="en-US" dirty="0"/>
              <a:t>If you use title screens, identify this as a separate section of the worship service.</a:t>
            </a:r>
          </a:p>
          <a:p>
            <a:r>
              <a:rPr lang="en-US" dirty="0"/>
              <a:t>This welcome should come from the </a:t>
            </a:r>
            <a:r>
              <a:rPr lang="en-US" b="1" dirty="0"/>
              <a:t>pastor or worship leader, looking directly into the camera.</a:t>
            </a:r>
          </a:p>
          <a:p>
            <a:r>
              <a:rPr lang="en-US" dirty="0"/>
              <a:t>Open this space up for visitors and people who are already connected, but you want to emphasis those who are new.</a:t>
            </a:r>
          </a:p>
          <a:p>
            <a:r>
              <a:rPr lang="en-US" dirty="0">
                <a:solidFill>
                  <a:srgbClr val="7030A0"/>
                </a:solidFill>
              </a:rPr>
              <a:t>https://twelvethirty.media/church-online/welcome-scripts-for-online-church/</a:t>
            </a:r>
          </a:p>
          <a:p>
            <a:r>
              <a:rPr lang="en-US" b="1" dirty="0">
                <a:solidFill>
                  <a:srgbClr val="0070C0"/>
                </a:solidFill>
              </a:rPr>
              <a:t>Ask people to identify as new or a visitor to your service.</a:t>
            </a:r>
            <a:endParaRPr lang="en-US" b="1" dirty="0"/>
          </a:p>
          <a:p>
            <a:endParaRPr lang="en-US" dirty="0"/>
          </a:p>
        </p:txBody>
      </p:sp>
    </p:spTree>
    <p:extLst>
      <p:ext uri="{BB962C8B-B14F-4D97-AF65-F5344CB8AC3E}">
        <p14:creationId xmlns:p14="http://schemas.microsoft.com/office/powerpoint/2010/main" val="27906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BrushVTI">
  <a:themeElements>
    <a:clrScheme name="AnalogousFromRegularSeedLeftStep">
      <a:dk1>
        <a:srgbClr val="000000"/>
      </a:dk1>
      <a:lt1>
        <a:srgbClr val="FFFFFF"/>
      </a:lt1>
      <a:dk2>
        <a:srgbClr val="1B2B30"/>
      </a:dk2>
      <a:lt2>
        <a:srgbClr val="F0F3F1"/>
      </a:lt2>
      <a:accent1>
        <a:srgbClr val="E7299B"/>
      </a:accent1>
      <a:accent2>
        <a:srgbClr val="D117D5"/>
      </a:accent2>
      <a:accent3>
        <a:srgbClr val="9429E7"/>
      </a:accent3>
      <a:accent4>
        <a:srgbClr val="5139DB"/>
      </a:accent4>
      <a:accent5>
        <a:srgbClr val="295CE7"/>
      </a:accent5>
      <a:accent6>
        <a:srgbClr val="1799D5"/>
      </a:accent6>
      <a:hlink>
        <a:srgbClr val="349C5D"/>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
  <TotalTime>2102</TotalTime>
  <Words>1209</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Century Gothic</vt:lpstr>
      <vt:lpstr>Courier New</vt:lpstr>
      <vt:lpstr>Crimson Text</vt:lpstr>
      <vt:lpstr>Dosis</vt:lpstr>
      <vt:lpstr>inherit</vt:lpstr>
      <vt:lpstr>Lato</vt:lpstr>
      <vt:lpstr>Open Sans</vt:lpstr>
      <vt:lpstr>Symbol</vt:lpstr>
      <vt:lpstr>BrushVTI</vt:lpstr>
      <vt:lpstr>Virtual Welcome: Establishing Hospitality In Our Online And Virtual Church Community</vt:lpstr>
      <vt:lpstr>Necessity is the Mother of Invention</vt:lpstr>
      <vt:lpstr>Necessity is the Mother of Invention</vt:lpstr>
      <vt:lpstr>Some of the benefits of virtual worship</vt:lpstr>
      <vt:lpstr>PSEC Pandemic Worship Survey</vt:lpstr>
      <vt:lpstr>What Are We Missing?</vt:lpstr>
      <vt:lpstr>Growing Churches Value Welcome</vt:lpstr>
      <vt:lpstr>Give Yourself Some Grace</vt:lpstr>
      <vt:lpstr>Online Hospitality</vt:lpstr>
      <vt:lpstr>Online Hospitality</vt:lpstr>
      <vt:lpstr>Online Hospitality</vt:lpstr>
      <vt:lpstr>Online Hospitality</vt:lpstr>
      <vt:lpstr>Online Hospitality</vt:lpstr>
      <vt:lpstr>Online Hospitality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Welcome: Establishing Hospitality In Our Online And Virtual Church Community</dc:title>
  <dc:creator>Cean James</dc:creator>
  <cp:lastModifiedBy>Cean James</cp:lastModifiedBy>
  <cp:revision>26</cp:revision>
  <dcterms:created xsi:type="dcterms:W3CDTF">2021-02-05T16:46:52Z</dcterms:created>
  <dcterms:modified xsi:type="dcterms:W3CDTF">2021-02-27T17:17:34Z</dcterms:modified>
</cp:coreProperties>
</file>