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Category:Green_check_mark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Category:Green_check_mark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2294718/how-to-create-a-cross-as-a-template-to-checkbo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2294718/how-to-create-a-cross-as-a-template-to-checkbo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74F05-F504-446B-B5BC-3D6D891EE1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PSEC Addiction &amp; Recovery task 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C07F7-46E6-4B77-BA26-0F6939AC60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Fall meeting November 15, 2020</a:t>
            </a:r>
          </a:p>
        </p:txBody>
      </p:sp>
    </p:spTree>
    <p:extLst>
      <p:ext uri="{BB962C8B-B14F-4D97-AF65-F5344CB8AC3E}">
        <p14:creationId xmlns:p14="http://schemas.microsoft.com/office/powerpoint/2010/main" val="58815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87DC1-2F2A-4BC8-8B1D-75B9DA01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7285"/>
            <a:ext cx="10131425" cy="887896"/>
          </a:xfrm>
        </p:spPr>
        <p:txBody>
          <a:bodyPr/>
          <a:lstStyle/>
          <a:p>
            <a:pPr algn="ctr"/>
            <a:r>
              <a:rPr lang="en-US" dirty="0"/>
              <a:t>Congregational Do’s and don’ts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A7429-E558-4917-AE4D-6BD05EF0BC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3" y="2173685"/>
            <a:ext cx="10131424" cy="4041585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Speak about the disease; preach on addiction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 about stigma, ways to combat it, and share with your congregation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Educate your congregation about the disease of addiction</a:t>
            </a:r>
          </a:p>
          <a:p>
            <a:pPr marL="0"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 questions, both publicly and privately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state and local statistics to enhance congregational understanding that addiction is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rare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Invite experienced persons in recovery to share their stories at your church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people to call the Pastor to talk in safety and privacy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space for support groups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people involved with the disease in prayer and prayer chains (with permission)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having a supply of Naloxone (Narcan) on hand to give to affected families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BFB417-9FF2-4E6A-A7D5-3F2D71B9139E}"/>
              </a:ext>
            </a:extLst>
          </p:cNvPr>
          <p:cNvSpPr txBox="1"/>
          <p:nvPr/>
        </p:nvSpPr>
        <p:spPr>
          <a:xfrm>
            <a:off x="5042555" y="1059490"/>
            <a:ext cx="1417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DO’S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981E84D-D80D-4034-A54D-D3124D941A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38122" y="955388"/>
            <a:ext cx="1164212" cy="119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229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260E-1F28-495D-AC83-5FB89B6E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99390"/>
            <a:ext cx="10131425" cy="967409"/>
          </a:xfrm>
        </p:spPr>
        <p:txBody>
          <a:bodyPr/>
          <a:lstStyle/>
          <a:p>
            <a:pPr algn="ctr"/>
            <a:r>
              <a:rPr lang="en-US" dirty="0"/>
              <a:t>CONGREGATIONAL DO’S AND DON’TS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FB97D0F-46EF-437C-B7EA-DF0F8EFAB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10131424" cy="3649134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 a designated fund to encourage hope for recovery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open minded; no judgement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to 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the resources in your community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recovery resources readily available, including hotlines and area meetings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Reach out to recovery fellowships to let them know you have meeting spaces available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Public Relations Committees from recovery fellowships and request a presentation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 the need for confidentiality within the congregation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recovery resources meant specifically for public use on your bulletin boards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 recovery groups meeting at your facility to post their meeting on your bulletin boards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64F785-C9C4-4DEC-B22A-84EAE686CE7E}"/>
              </a:ext>
            </a:extLst>
          </p:cNvPr>
          <p:cNvSpPr txBox="1"/>
          <p:nvPr/>
        </p:nvSpPr>
        <p:spPr>
          <a:xfrm>
            <a:off x="5169408" y="1079054"/>
            <a:ext cx="11642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DO’S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DE0443E-E32B-4FAB-BCCE-4D740F12D4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05601" y="948002"/>
            <a:ext cx="1164212" cy="1194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06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260E-1F28-495D-AC83-5FB89B6E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45" y="106017"/>
            <a:ext cx="10131425" cy="967409"/>
          </a:xfrm>
        </p:spPr>
        <p:txBody>
          <a:bodyPr/>
          <a:lstStyle/>
          <a:p>
            <a:pPr algn="ctr"/>
            <a:r>
              <a:rPr lang="en-US" dirty="0"/>
              <a:t>CONGREGATIONAL DO’S AND DON’TS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CD744-FB5E-405C-9940-A4C1C9CB2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1" y="1946341"/>
            <a:ext cx="10101469" cy="4613486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Pastors should not attend recovery meetings, unless invited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Pastors should not participate or offer prayer at a recovery meeting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 a meeting space before, during or after a meeting, in order to maintain anonymity</a:t>
            </a: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 addicts – presumed or known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‘God-like’ language (unless invited to do so)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Announce specific, anonymous recovery meetings in weekly worship bulletins or during services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 give specific reasons or details for prayers, in public or in prayer chains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6427CB-ACBA-4F91-AD31-FE9D3E564A67}"/>
              </a:ext>
            </a:extLst>
          </p:cNvPr>
          <p:cNvSpPr txBox="1"/>
          <p:nvPr/>
        </p:nvSpPr>
        <p:spPr>
          <a:xfrm>
            <a:off x="4950700" y="1217496"/>
            <a:ext cx="1541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DON’TS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F7EE88-60DB-4BFB-B853-D11670096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64692" y="866323"/>
            <a:ext cx="1541713" cy="154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579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260E-1F28-495D-AC83-5FB89B6EB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66" y="99391"/>
            <a:ext cx="10131425" cy="967409"/>
          </a:xfrm>
        </p:spPr>
        <p:txBody>
          <a:bodyPr/>
          <a:lstStyle/>
          <a:p>
            <a:pPr algn="ctr"/>
            <a:r>
              <a:rPr lang="en-US" dirty="0"/>
              <a:t>CONGREGATIONAL DO’S AND DON’TS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6427CB-ACBA-4F91-AD31-FE9D3E564A67}"/>
              </a:ext>
            </a:extLst>
          </p:cNvPr>
          <p:cNvSpPr txBox="1"/>
          <p:nvPr/>
        </p:nvSpPr>
        <p:spPr>
          <a:xfrm>
            <a:off x="5066795" y="1311781"/>
            <a:ext cx="1554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DON’TS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A30346FD-ADAF-450B-9A4F-25CD62746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141538"/>
            <a:ext cx="10131425" cy="364966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Lump all drug users together in one group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language that stigmatizes (disgraces)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drug users are outside your community of 	care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orget to support families that have people in active addiction or recovery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 refer people to local mental health or recovery institutes and think your job is done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Give cash directly to someone who is using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yourself get burned out by the work</a:t>
            </a: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48F1C8C-9D09-41D9-ACA3-DFCBC9900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64692" y="866323"/>
            <a:ext cx="1541713" cy="154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4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C2FD5-D912-4235-9F42-860F0BD433E9}"/>
              </a:ext>
            </a:extLst>
          </p:cNvPr>
          <p:cNvSpPr txBox="1"/>
          <p:nvPr/>
        </p:nvSpPr>
        <p:spPr>
          <a:xfrm>
            <a:off x="883917" y="307283"/>
            <a:ext cx="105390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We could use your help! </a:t>
            </a:r>
          </a:p>
          <a:p>
            <a:endParaRPr lang="en-US" sz="1000" dirty="0"/>
          </a:p>
          <a:p>
            <a:r>
              <a:rPr lang="en-US" sz="2400" dirty="0"/>
              <a:t>Would you consider joining us in this vital ministry?</a:t>
            </a:r>
          </a:p>
          <a:p>
            <a:endParaRPr lang="en-US" sz="1000" dirty="0"/>
          </a:p>
          <a:p>
            <a:r>
              <a:rPr lang="en-US" sz="2400" dirty="0"/>
              <a:t>Please contact any member of the committee for more information.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FEE260F-9F9A-4C18-8413-23A33170D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206019"/>
              </p:ext>
            </p:extLst>
          </p:nvPr>
        </p:nvGraphicFramePr>
        <p:xfrm>
          <a:off x="781901" y="2177464"/>
          <a:ext cx="10743077" cy="4175760"/>
        </p:xfrm>
        <a:graphic>
          <a:graphicData uri="http://schemas.openxmlformats.org/drawingml/2006/table">
            <a:tbl>
              <a:tblPr firstRow="1" firstCol="1" bandRow="1"/>
              <a:tblGrid>
                <a:gridCol w="5800636">
                  <a:extLst>
                    <a:ext uri="{9D8B030D-6E8A-4147-A177-3AD203B41FA5}">
                      <a16:colId xmlns:a16="http://schemas.microsoft.com/office/drawing/2014/main" val="1893658326"/>
                    </a:ext>
                  </a:extLst>
                </a:gridCol>
                <a:gridCol w="1677388">
                  <a:extLst>
                    <a:ext uri="{9D8B030D-6E8A-4147-A177-3AD203B41FA5}">
                      <a16:colId xmlns:a16="http://schemas.microsoft.com/office/drawing/2014/main" val="1351367560"/>
                    </a:ext>
                  </a:extLst>
                </a:gridCol>
                <a:gridCol w="3265053">
                  <a:extLst>
                    <a:ext uri="{9D8B030D-6E8A-4147-A177-3AD203B41FA5}">
                      <a16:colId xmlns:a16="http://schemas.microsoft.com/office/drawing/2014/main" val="3876681873"/>
                    </a:ext>
                  </a:extLst>
                </a:gridCol>
              </a:tblGrid>
              <a:tr h="1720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Committee Members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Phone Number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0537775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4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043485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Rev. Dr. Deborah Rahn Clemens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Pastor / Committee moderator / Familial experience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609-744-2281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deborahrahnclemens@gmail.com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248933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Dr. Kay Jones, PhD Psychologist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Scientifics studies / Stigma discussion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570-366-1333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Kjones8022@aol.com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113620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Trish Rathbun, Recovery and Addiction Expert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Member of 12 Step recovery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267-424-1201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tflumster@gmail.com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523183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Cheryl Rathbun, Recovery and Addiction Expert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Member of 12 Step recovery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267-261-5460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eosdruidia@yahoo.com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3951025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Rev. Josh Blakesley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Trauma &amp; justice issues / Social activist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267-644-7573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josh@rctransform.com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91767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Julia Roberts, Clinical Social Worker, Probation Officer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Family and judicial relations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juliarobertslcsw@gmail.com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312873"/>
                  </a:ext>
                </a:extLst>
              </a:tr>
              <a:tr h="4349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Rev. Mark Roberts, Pastor, St. Paul’s Fort Washington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pastor@spuccfw.org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880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586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{3B23451F-EDF2-4914-B87D-AF54B3AE68BE}tf03457452</Template>
  <TotalTime>137</TotalTime>
  <Words>555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Celestial</vt:lpstr>
      <vt:lpstr>PSEC Addiction &amp; Recovery task force</vt:lpstr>
      <vt:lpstr>Congregational Do’s and don’ts</vt:lpstr>
      <vt:lpstr>CONGREGATIONAL DO’S AND DON’TS</vt:lpstr>
      <vt:lpstr>CONGREGATIONAL DO’S AND DON’TS</vt:lpstr>
      <vt:lpstr>CONGREGATIONAL DO’S AND DON’TS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PSEC Addiction &amp; Recovery task force</dc:title>
  <dc:creator>eosdr</dc:creator>
  <cp:lastModifiedBy>eosdr</cp:lastModifiedBy>
  <cp:revision>17</cp:revision>
  <dcterms:created xsi:type="dcterms:W3CDTF">2020-11-12T01:21:06Z</dcterms:created>
  <dcterms:modified xsi:type="dcterms:W3CDTF">2020-11-12T22:57:14Z</dcterms:modified>
</cp:coreProperties>
</file>