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4" r:id="rId6"/>
    <p:sldId id="263" r:id="rId7"/>
    <p:sldId id="265" r:id="rId8"/>
    <p:sldId id="266" r:id="rId9"/>
    <p:sldId id="258" r:id="rId10"/>
    <p:sldId id="267" r:id="rId11"/>
    <p:sldId id="268" r:id="rId12"/>
    <p:sldId id="256" r:id="rId13"/>
    <p:sldId id="257" r:id="rId14"/>
    <p:sldId id="269" r:id="rId15"/>
    <p:sldId id="270" r:id="rId16"/>
    <p:sldId id="271"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159666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218458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339384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17972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385847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183034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204486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94758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3148592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2909199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9CC94-A345-4DC5-B7EE-CB9EE8C53F10}" type="datetimeFigureOut">
              <a:rPr lang="en-US" smtClean="0"/>
              <a:t>07/17/2018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70A3A-6A09-4F22-B2B9-47918F6BFC9F}" type="slidenum">
              <a:rPr lang="en-US" smtClean="0"/>
              <a:t>‹#›</a:t>
            </a:fld>
            <a:endParaRPr lang="en-US" dirty="0"/>
          </a:p>
        </p:txBody>
      </p:sp>
    </p:spTree>
    <p:extLst>
      <p:ext uri="{BB962C8B-B14F-4D97-AF65-F5344CB8AC3E}">
        <p14:creationId xmlns:p14="http://schemas.microsoft.com/office/powerpoint/2010/main" val="1938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9CC94-A345-4DC5-B7EE-CB9EE8C53F10}" type="datetimeFigureOut">
              <a:rPr lang="en-US" smtClean="0"/>
              <a:t>07/17/2018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70A3A-6A09-4F22-B2B9-47918F6BFC9F}" type="slidenum">
              <a:rPr lang="en-US" smtClean="0"/>
              <a:t>‹#›</a:t>
            </a:fld>
            <a:endParaRPr lang="en-US" dirty="0"/>
          </a:p>
        </p:txBody>
      </p:sp>
    </p:spTree>
    <p:extLst>
      <p:ext uri="{BB962C8B-B14F-4D97-AF65-F5344CB8AC3E}">
        <p14:creationId xmlns:p14="http://schemas.microsoft.com/office/powerpoint/2010/main" val="1203021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Articulating Call</a:t>
            </a:r>
            <a:endParaRPr lang="en-US" dirty="0"/>
          </a:p>
        </p:txBody>
      </p:sp>
      <p:sp>
        <p:nvSpPr>
          <p:cNvPr id="5" name="Content Placeholder 4"/>
          <p:cNvSpPr>
            <a:spLocks noGrp="1"/>
          </p:cNvSpPr>
          <p:nvPr>
            <p:ph idx="1"/>
          </p:nvPr>
        </p:nvSpPr>
        <p:spPr/>
        <p:txBody>
          <a:bodyPr/>
          <a:lstStyle/>
          <a:p>
            <a:r>
              <a:rPr lang="en-US" sz="4400" dirty="0" smtClean="0"/>
              <a:t>Call: What is it?</a:t>
            </a:r>
          </a:p>
          <a:p>
            <a:r>
              <a:rPr lang="en-US" sz="4400" dirty="0" smtClean="0"/>
              <a:t>A theology of call?</a:t>
            </a:r>
          </a:p>
          <a:p>
            <a:r>
              <a:rPr lang="en-US" sz="4400" dirty="0" smtClean="0"/>
              <a:t>Call and how it relates to the Church and its ministry</a:t>
            </a:r>
          </a:p>
          <a:p>
            <a:r>
              <a:rPr lang="en-US" sz="4400" dirty="0" smtClean="0"/>
              <a:t>Call and Call cycle</a:t>
            </a:r>
            <a:endParaRPr lang="en-US" dirty="0"/>
          </a:p>
        </p:txBody>
      </p:sp>
    </p:spTree>
    <p:extLst>
      <p:ext uri="{BB962C8B-B14F-4D97-AF65-F5344CB8AC3E}">
        <p14:creationId xmlns:p14="http://schemas.microsoft.com/office/powerpoint/2010/main" val="318388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Pastoral </a:t>
            </a:r>
            <a:r>
              <a:rPr lang="en-US" dirty="0" smtClean="0"/>
              <a:t>Authority: Based on </a:t>
            </a:r>
            <a:br>
              <a:rPr lang="en-US" dirty="0" smtClean="0"/>
            </a:br>
            <a:r>
              <a:rPr lang="en-US" dirty="0" smtClean="0"/>
              <a:t>H. Richard Niebuhr</a:t>
            </a:r>
            <a:endParaRPr lang="en-US" dirty="0"/>
          </a:p>
        </p:txBody>
      </p:sp>
      <p:sp>
        <p:nvSpPr>
          <p:cNvPr id="3" name="Content Placeholder 2"/>
          <p:cNvSpPr>
            <a:spLocks noGrp="1"/>
          </p:cNvSpPr>
          <p:nvPr>
            <p:ph idx="1"/>
          </p:nvPr>
        </p:nvSpPr>
        <p:spPr>
          <a:xfrm>
            <a:off x="457200" y="1524000"/>
            <a:ext cx="8229600" cy="4525963"/>
          </a:xfrm>
        </p:spPr>
        <p:txBody>
          <a:bodyPr/>
          <a:lstStyle/>
          <a:p>
            <a:r>
              <a:rPr lang="en-US" sz="4000" dirty="0" smtClean="0"/>
              <a:t>To whom are you called to serve?</a:t>
            </a:r>
          </a:p>
          <a:p>
            <a:r>
              <a:rPr lang="en-US" sz="4000" dirty="0" smtClean="0"/>
              <a:t>The church is not separate from society, not to be an ark in the midst of a flood</a:t>
            </a:r>
          </a:p>
          <a:p>
            <a:r>
              <a:rPr lang="en-US" sz="4000" dirty="0" smtClean="0"/>
              <a:t>The church is a community of faith to be nurtured and equipped</a:t>
            </a:r>
          </a:p>
          <a:p>
            <a:endParaRPr lang="en-US" dirty="0"/>
          </a:p>
        </p:txBody>
      </p:sp>
    </p:spTree>
    <p:extLst>
      <p:ext uri="{BB962C8B-B14F-4D97-AF65-F5344CB8AC3E}">
        <p14:creationId xmlns:p14="http://schemas.microsoft.com/office/powerpoint/2010/main" val="35975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To what degree am I called to care for others, and to what degree am I called to equip and empower others for their ministry?</a:t>
            </a:r>
          </a:p>
          <a:p>
            <a:r>
              <a:rPr lang="en-US" dirty="0" smtClean="0"/>
              <a:t>To what degree am I called to administer the church as institution and organization, and to what degree am I called to lead the church in mission as a movement in the world?  </a:t>
            </a:r>
            <a:endParaRPr lang="en-US" dirty="0"/>
          </a:p>
        </p:txBody>
      </p:sp>
    </p:spTree>
    <p:extLst>
      <p:ext uri="{BB962C8B-B14F-4D97-AF65-F5344CB8AC3E}">
        <p14:creationId xmlns:p14="http://schemas.microsoft.com/office/powerpoint/2010/main" val="332649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Articulating </a:t>
            </a:r>
            <a:r>
              <a:rPr lang="en-US" dirty="0" smtClean="0"/>
              <a:t>Call: Parker Palmer</a:t>
            </a:r>
            <a:endParaRPr lang="en-US" dirty="0"/>
          </a:p>
        </p:txBody>
      </p:sp>
      <p:sp>
        <p:nvSpPr>
          <p:cNvPr id="6" name="Content Placeholder 5"/>
          <p:cNvSpPr>
            <a:spLocks noGrp="1"/>
          </p:cNvSpPr>
          <p:nvPr>
            <p:ph idx="1"/>
          </p:nvPr>
        </p:nvSpPr>
        <p:spPr/>
        <p:txBody>
          <a:bodyPr>
            <a:noAutofit/>
          </a:bodyPr>
          <a:lstStyle/>
          <a:p>
            <a:r>
              <a:rPr lang="en-US" sz="4000" dirty="0" smtClean="0"/>
              <a:t>“Vocation does not come from willfulness.  It comes from listening.  I must listen to my life and try to understand what it is truly about---quite apart from what I would like it to be about---That insight is hidden in the word vocation itself, which means a calling that I hear.”</a:t>
            </a:r>
            <a:endParaRPr lang="en-US" sz="4000" dirty="0"/>
          </a:p>
        </p:txBody>
      </p:sp>
    </p:spTree>
    <p:extLst>
      <p:ext uri="{BB962C8B-B14F-4D97-AF65-F5344CB8AC3E}">
        <p14:creationId xmlns:p14="http://schemas.microsoft.com/office/powerpoint/2010/main" val="2498221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Vocation and </a:t>
            </a:r>
            <a:r>
              <a:rPr lang="en-US" dirty="0" smtClean="0"/>
              <a:t>Call: Parker Palmer</a:t>
            </a:r>
            <a:endParaRPr lang="en-US" dirty="0"/>
          </a:p>
        </p:txBody>
      </p:sp>
      <p:sp>
        <p:nvSpPr>
          <p:cNvPr id="3" name="Content Placeholder 2"/>
          <p:cNvSpPr>
            <a:spLocks noGrp="1"/>
          </p:cNvSpPr>
          <p:nvPr>
            <p:ph idx="1"/>
          </p:nvPr>
        </p:nvSpPr>
        <p:spPr/>
        <p:txBody>
          <a:bodyPr>
            <a:noAutofit/>
          </a:bodyPr>
          <a:lstStyle/>
          <a:p>
            <a:r>
              <a:rPr lang="en-US" sz="3600" dirty="0" smtClean="0"/>
              <a:t>Vocation does not mean a goal I pursue.  It means a calling that I hear.  Before I can tell my life what I want to do with it, I must listen to my life telling who I am.  I must listen for the truths and values at the heart of my own identity.”	------	Parker Palmer</a:t>
            </a:r>
          </a:p>
          <a:p>
            <a:r>
              <a:rPr lang="en-US" sz="3600" dirty="0" smtClean="0"/>
              <a:t>From: Let </a:t>
            </a:r>
            <a:r>
              <a:rPr lang="en-US" sz="3600" dirty="0" smtClean="0"/>
              <a:t>Your Life Speak</a:t>
            </a:r>
            <a:endParaRPr lang="en-US" sz="3600" dirty="0"/>
          </a:p>
        </p:txBody>
      </p:sp>
    </p:spTree>
    <p:extLst>
      <p:ext uri="{BB962C8B-B14F-4D97-AF65-F5344CB8AC3E}">
        <p14:creationId xmlns:p14="http://schemas.microsoft.com/office/powerpoint/2010/main" val="1858509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 and Call </a:t>
            </a:r>
            <a:r>
              <a:rPr lang="en-US" dirty="0" smtClean="0"/>
              <a:t>Cycle: Marjory Z. Bankson,” The Call to the Soul”</a:t>
            </a:r>
            <a:endParaRPr lang="en-US" dirty="0"/>
          </a:p>
        </p:txBody>
      </p:sp>
      <p:sp>
        <p:nvSpPr>
          <p:cNvPr id="3" name="Content Placeholder 2"/>
          <p:cNvSpPr>
            <a:spLocks noGrp="1"/>
          </p:cNvSpPr>
          <p:nvPr>
            <p:ph idx="1"/>
          </p:nvPr>
        </p:nvSpPr>
        <p:spPr/>
        <p:txBody>
          <a:bodyPr/>
          <a:lstStyle/>
          <a:p>
            <a:r>
              <a:rPr lang="en-US" dirty="0" smtClean="0"/>
              <a:t>Queen Esther: Persia</a:t>
            </a:r>
          </a:p>
          <a:p>
            <a:r>
              <a:rPr lang="en-US" b="1" dirty="0" smtClean="0"/>
              <a:t>Resist</a:t>
            </a:r>
            <a:r>
              <a:rPr lang="en-US" dirty="0" smtClean="0"/>
              <a:t>: Mordecai asks Esther to intervene to reverse edict to destroy Jews but she wants to hide her Jewish identity</a:t>
            </a:r>
          </a:p>
          <a:p>
            <a:r>
              <a:rPr lang="en-US" b="1" dirty="0" smtClean="0"/>
              <a:t>Reclaim</a:t>
            </a:r>
            <a:r>
              <a:rPr lang="en-US" dirty="0" smtClean="0"/>
              <a:t>: Mordecai reminds Esther of her identity “If not you, God will send someone”</a:t>
            </a:r>
          </a:p>
          <a:p>
            <a:r>
              <a:rPr lang="en-US" b="1" dirty="0" smtClean="0"/>
              <a:t>Revelation</a:t>
            </a:r>
            <a:r>
              <a:rPr lang="en-US" dirty="0" smtClean="0"/>
              <a:t>: “Perhaps you’re here for such a time as this”</a:t>
            </a:r>
            <a:endParaRPr lang="en-US" dirty="0"/>
          </a:p>
        </p:txBody>
      </p:sp>
    </p:spTree>
    <p:extLst>
      <p:ext uri="{BB962C8B-B14F-4D97-AF65-F5344CB8AC3E}">
        <p14:creationId xmlns:p14="http://schemas.microsoft.com/office/powerpoint/2010/main" val="381776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 and Call </a:t>
            </a:r>
            <a:r>
              <a:rPr lang="en-US" dirty="0" smtClean="0"/>
              <a:t>Cycle: Marjory Z. Bankson, “The Call to the Soul”</a:t>
            </a:r>
            <a:endParaRPr lang="en-US" dirty="0"/>
          </a:p>
        </p:txBody>
      </p:sp>
      <p:sp>
        <p:nvSpPr>
          <p:cNvPr id="3" name="Content Placeholder 2"/>
          <p:cNvSpPr>
            <a:spLocks noGrp="1"/>
          </p:cNvSpPr>
          <p:nvPr>
            <p:ph idx="1"/>
          </p:nvPr>
        </p:nvSpPr>
        <p:spPr/>
        <p:txBody>
          <a:bodyPr>
            <a:normAutofit lnSpcReduction="10000"/>
          </a:bodyPr>
          <a:lstStyle/>
          <a:p>
            <a:r>
              <a:rPr lang="en-US" dirty="0" smtClean="0"/>
              <a:t>(The Poison River) Esther sends word for Jews to fast and pray and she does as well.  She takes off her robes, symbols of power</a:t>
            </a:r>
          </a:p>
          <a:p>
            <a:r>
              <a:rPr lang="en-US" b="1" dirty="0" smtClean="0"/>
              <a:t>Risk</a:t>
            </a:r>
            <a:r>
              <a:rPr lang="en-US" dirty="0" smtClean="0"/>
              <a:t>: Esther risks going into the king. She then offers to make dinner for the king and Haman, the chief perpetrator of Jewish oppression</a:t>
            </a:r>
          </a:p>
          <a:p>
            <a:r>
              <a:rPr lang="en-US" b="1" dirty="0" smtClean="0"/>
              <a:t>Relate</a:t>
            </a:r>
            <a:r>
              <a:rPr lang="en-US" dirty="0" smtClean="0"/>
              <a:t>: Esther realizes the time is not right to make a request of the king to remove the edict of death to Jews.</a:t>
            </a:r>
            <a:endParaRPr lang="en-US" dirty="0"/>
          </a:p>
        </p:txBody>
      </p:sp>
    </p:spTree>
    <p:extLst>
      <p:ext uri="{BB962C8B-B14F-4D97-AF65-F5344CB8AC3E}">
        <p14:creationId xmlns:p14="http://schemas.microsoft.com/office/powerpoint/2010/main" val="64097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 and Call </a:t>
            </a:r>
            <a:r>
              <a:rPr lang="en-US" dirty="0" smtClean="0"/>
              <a:t>Cycle: Marjory Z. Bankson, “The Call to the Soul”</a:t>
            </a:r>
            <a:endParaRPr lang="en-US" dirty="0"/>
          </a:p>
        </p:txBody>
      </p:sp>
      <p:sp>
        <p:nvSpPr>
          <p:cNvPr id="3" name="Content Placeholder 2"/>
          <p:cNvSpPr>
            <a:spLocks noGrp="1"/>
          </p:cNvSpPr>
          <p:nvPr>
            <p:ph idx="1"/>
          </p:nvPr>
        </p:nvSpPr>
        <p:spPr/>
        <p:txBody>
          <a:bodyPr>
            <a:normAutofit lnSpcReduction="10000"/>
          </a:bodyPr>
          <a:lstStyle/>
          <a:p>
            <a:r>
              <a:rPr lang="en-US" b="1" dirty="0" smtClean="0"/>
              <a:t>Relate</a:t>
            </a:r>
            <a:r>
              <a:rPr lang="en-US" dirty="0" smtClean="0"/>
              <a:t>: Haman builds gallows for Mordecai.  The king honors Mordecai, thus putting fear into Haman.  At the next dinner the king promises Esther whatever she asks.  Esther asks for her life and for the life of her people. Esther calls upon the king again to allow Jews to defend themselves.  The balance of power shifts</a:t>
            </a:r>
          </a:p>
          <a:p>
            <a:r>
              <a:rPr lang="en-US" b="1" dirty="0" smtClean="0"/>
              <a:t>Release</a:t>
            </a:r>
            <a:r>
              <a:rPr lang="en-US" dirty="0" smtClean="0"/>
              <a:t>: Esther’s work is done </a:t>
            </a:r>
            <a:endParaRPr lang="en-US" dirty="0"/>
          </a:p>
        </p:txBody>
      </p:sp>
    </p:spTree>
    <p:extLst>
      <p:ext uri="{BB962C8B-B14F-4D97-AF65-F5344CB8AC3E}">
        <p14:creationId xmlns:p14="http://schemas.microsoft.com/office/powerpoint/2010/main" val="3686954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a:t>
            </a:r>
            <a:r>
              <a:rPr lang="en-US" dirty="0" smtClean="0"/>
              <a:t>Conversation</a:t>
            </a:r>
            <a:endParaRPr lang="en-US" dirty="0"/>
          </a:p>
        </p:txBody>
      </p:sp>
      <p:sp>
        <p:nvSpPr>
          <p:cNvPr id="3" name="Content Placeholder 2"/>
          <p:cNvSpPr>
            <a:spLocks noGrp="1"/>
          </p:cNvSpPr>
          <p:nvPr>
            <p:ph idx="1"/>
          </p:nvPr>
        </p:nvSpPr>
        <p:spPr/>
        <p:txBody>
          <a:bodyPr/>
          <a:lstStyle/>
          <a:p>
            <a:r>
              <a:rPr lang="en-US" dirty="0" smtClean="0"/>
              <a:t>What is currently calling you? What is it about your call that as of now energizes you, attracts you, and connects with you?</a:t>
            </a:r>
          </a:p>
          <a:p>
            <a:r>
              <a:rPr lang="en-US" dirty="0" smtClean="0"/>
              <a:t>What’s important to you?  What values aspirations, and guiding principles are you bringing with you around this call?</a:t>
            </a:r>
          </a:p>
          <a:p>
            <a:r>
              <a:rPr lang="en-US" dirty="0" smtClean="0"/>
              <a:t>What are you worried for concerned about?</a:t>
            </a:r>
          </a:p>
          <a:p>
            <a:r>
              <a:rPr lang="en-US" dirty="0" smtClean="0"/>
              <a:t>What soul signals are you getting?</a:t>
            </a:r>
            <a:endParaRPr lang="en-US" dirty="0"/>
          </a:p>
        </p:txBody>
      </p:sp>
    </p:spTree>
    <p:extLst>
      <p:ext uri="{BB962C8B-B14F-4D97-AF65-F5344CB8AC3E}">
        <p14:creationId xmlns:p14="http://schemas.microsoft.com/office/powerpoint/2010/main" val="97728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Call</a:t>
            </a:r>
            <a:endParaRPr lang="en-US" dirty="0"/>
          </a:p>
        </p:txBody>
      </p:sp>
      <p:sp>
        <p:nvSpPr>
          <p:cNvPr id="3" name="Content Placeholder 2"/>
          <p:cNvSpPr>
            <a:spLocks noGrp="1"/>
          </p:cNvSpPr>
          <p:nvPr>
            <p:ph idx="1"/>
          </p:nvPr>
        </p:nvSpPr>
        <p:spPr/>
        <p:txBody>
          <a:bodyPr>
            <a:normAutofit/>
          </a:bodyPr>
          <a:lstStyle/>
          <a:p>
            <a:r>
              <a:rPr lang="en-US" sz="4000" dirty="0" smtClean="0"/>
              <a:t>Assumes a caller</a:t>
            </a:r>
          </a:p>
          <a:p>
            <a:r>
              <a:rPr lang="en-US" sz="4000" dirty="0" smtClean="0"/>
              <a:t>An elusive thing to describe</a:t>
            </a:r>
          </a:p>
          <a:p>
            <a:r>
              <a:rPr lang="en-US" sz="4000" dirty="0" smtClean="0"/>
              <a:t>“An invitation to wholeness”—Marjory Bankson</a:t>
            </a:r>
          </a:p>
          <a:p>
            <a:r>
              <a:rPr lang="en-US" sz="4000" dirty="0" smtClean="0"/>
              <a:t>“The sound of the genuine”---Howard Thurman</a:t>
            </a:r>
            <a:endParaRPr lang="en-US" sz="4000" dirty="0"/>
          </a:p>
        </p:txBody>
      </p:sp>
    </p:spTree>
    <p:extLst>
      <p:ext uri="{BB962C8B-B14F-4D97-AF65-F5344CB8AC3E}">
        <p14:creationId xmlns:p14="http://schemas.microsoft.com/office/powerpoint/2010/main" val="39928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Theology of Call</a:t>
            </a:r>
            <a:endParaRPr lang="en-US" dirty="0"/>
          </a:p>
        </p:txBody>
      </p:sp>
      <p:sp>
        <p:nvSpPr>
          <p:cNvPr id="3" name="Content Placeholder 2"/>
          <p:cNvSpPr>
            <a:spLocks noGrp="1"/>
          </p:cNvSpPr>
          <p:nvPr>
            <p:ph idx="1"/>
          </p:nvPr>
        </p:nvSpPr>
        <p:spPr/>
        <p:txBody>
          <a:bodyPr/>
          <a:lstStyle/>
          <a:p>
            <a:pPr marL="0" indent="0">
              <a:buNone/>
            </a:pPr>
            <a:r>
              <a:rPr lang="en-US" sz="4000" dirty="0" smtClean="0"/>
              <a:t>“All Christians are ordained into a life, both personal and corporate, that carries the power of Jesus Christ for the sake of the world.”</a:t>
            </a:r>
          </a:p>
          <a:p>
            <a:pPr marL="0" indent="0">
              <a:buNone/>
            </a:pPr>
            <a:r>
              <a:rPr lang="en-US" sz="4000" dirty="0" smtClean="0"/>
              <a:t>Christians are “ministers” by virtue of their baptism, called to exercise faithful presence in the world</a:t>
            </a:r>
          </a:p>
          <a:p>
            <a:pPr marL="0" indent="0">
              <a:buNone/>
            </a:pPr>
            <a:endParaRPr lang="en-US" dirty="0"/>
          </a:p>
        </p:txBody>
      </p:sp>
    </p:spTree>
    <p:extLst>
      <p:ext uri="{BB962C8B-B14F-4D97-AF65-F5344CB8AC3E}">
        <p14:creationId xmlns:p14="http://schemas.microsoft.com/office/powerpoint/2010/main" val="3904582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Theology of Call</a:t>
            </a:r>
            <a:endParaRPr lang="en-US" dirty="0"/>
          </a:p>
        </p:txBody>
      </p:sp>
      <p:sp>
        <p:nvSpPr>
          <p:cNvPr id="3" name="Content Placeholder 2"/>
          <p:cNvSpPr>
            <a:spLocks noGrp="1"/>
          </p:cNvSpPr>
          <p:nvPr>
            <p:ph idx="1"/>
          </p:nvPr>
        </p:nvSpPr>
        <p:spPr/>
        <p:txBody>
          <a:bodyPr>
            <a:noAutofit/>
          </a:bodyPr>
          <a:lstStyle/>
          <a:p>
            <a:r>
              <a:rPr lang="en-US" dirty="0" smtClean="0"/>
              <a:t>“The gifts he gave were that some would be apostles, some prophets, some evangelists, some pastors and teachers, </a:t>
            </a:r>
            <a:r>
              <a:rPr lang="en-US" b="1" dirty="0" smtClean="0"/>
              <a:t>to equip the saints for the work of ministry</a:t>
            </a:r>
            <a:r>
              <a:rPr lang="en-US" dirty="0" smtClean="0"/>
              <a:t>, for building up the body of Christ, until all of us come to the unity of the faith and of the knowledge of the Son of God, to maturity, to the measure of the full stature of Christ”  --Ephesians 4:11-13</a:t>
            </a:r>
            <a:endParaRPr lang="en-US" dirty="0"/>
          </a:p>
        </p:txBody>
      </p:sp>
    </p:spTree>
    <p:extLst>
      <p:ext uri="{BB962C8B-B14F-4D97-AF65-F5344CB8AC3E}">
        <p14:creationId xmlns:p14="http://schemas.microsoft.com/office/powerpoint/2010/main" val="146207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495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Theology of Call</a:t>
            </a:r>
            <a:endParaRPr lang="en-US" dirty="0"/>
          </a:p>
        </p:txBody>
      </p:sp>
      <p:sp>
        <p:nvSpPr>
          <p:cNvPr id="3" name="Content Placeholder 2"/>
          <p:cNvSpPr>
            <a:spLocks noGrp="1"/>
          </p:cNvSpPr>
          <p:nvPr>
            <p:ph idx="1"/>
          </p:nvPr>
        </p:nvSpPr>
        <p:spPr/>
        <p:txBody>
          <a:bodyPr>
            <a:normAutofit fontScale="92500"/>
          </a:bodyPr>
          <a:lstStyle/>
          <a:p>
            <a:r>
              <a:rPr lang="en-US" dirty="0" smtClean="0"/>
              <a:t>To what degree does the ministry of the church focus on helping all Christians discover, claim and articulate their call as well as equip, support and hold them accountable for their life of faithful presence in the world?</a:t>
            </a:r>
          </a:p>
          <a:p>
            <a:r>
              <a:rPr lang="en-US" dirty="0" smtClean="0"/>
              <a:t>To what degree is ministry about maintaining an institution (I support my church) at the expense of followers of Jesus exercising leadership on the mission field (as a member of the body of Christ)? </a:t>
            </a:r>
          </a:p>
          <a:p>
            <a:endParaRPr lang="en-US" dirty="0"/>
          </a:p>
        </p:txBody>
      </p:sp>
    </p:spTree>
    <p:extLst>
      <p:ext uri="{BB962C8B-B14F-4D97-AF65-F5344CB8AC3E}">
        <p14:creationId xmlns:p14="http://schemas.microsoft.com/office/powerpoint/2010/main" val="105024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smtClean="0"/>
              <a:t>Purpose of the Church and its </a:t>
            </a:r>
            <a:r>
              <a:rPr lang="en-US" dirty="0" smtClean="0"/>
              <a:t>Ministry”---</a:t>
            </a:r>
            <a:r>
              <a:rPr lang="en-US" dirty="0" smtClean="0"/>
              <a:t>H. Richard Niebuhr</a:t>
            </a:r>
            <a:endParaRPr lang="en-US" dirty="0"/>
          </a:p>
        </p:txBody>
      </p:sp>
      <p:sp>
        <p:nvSpPr>
          <p:cNvPr id="3" name="Content Placeholder 2"/>
          <p:cNvSpPr>
            <a:spLocks noGrp="1"/>
          </p:cNvSpPr>
          <p:nvPr>
            <p:ph idx="1"/>
          </p:nvPr>
        </p:nvSpPr>
        <p:spPr/>
        <p:txBody>
          <a:bodyPr/>
          <a:lstStyle/>
          <a:p>
            <a:r>
              <a:rPr lang="en-US" dirty="0" smtClean="0"/>
              <a:t>The call to be a Christian, a call to discipleship, grounded in one’s baptism</a:t>
            </a:r>
          </a:p>
          <a:p>
            <a:r>
              <a:rPr lang="en-US" dirty="0" smtClean="0"/>
              <a:t>The secret call, the inner experience one has as summoned to serve God in a particular way</a:t>
            </a:r>
          </a:p>
          <a:p>
            <a:r>
              <a:rPr lang="en-US" dirty="0" smtClean="0"/>
              <a:t>The providential call that comes through talents, gifts, direction to fulfill that ministry</a:t>
            </a:r>
          </a:p>
          <a:p>
            <a:r>
              <a:rPr lang="en-US" b="1" i="1" dirty="0" smtClean="0"/>
              <a:t>The ecclesiastical or church call extended by a part or the entire community or institution</a:t>
            </a:r>
          </a:p>
          <a:p>
            <a:endParaRPr lang="en-US" dirty="0"/>
          </a:p>
        </p:txBody>
      </p:sp>
    </p:spTree>
    <p:extLst>
      <p:ext uri="{BB962C8B-B14F-4D97-AF65-F5344CB8AC3E}">
        <p14:creationId xmlns:p14="http://schemas.microsoft.com/office/powerpoint/2010/main" val="255147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Ordained Ministry</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“Called by God and ordained to preach and teach the gospel, to administer the sacraments and rites of the church, and to exercise pastoral care and leadership”</a:t>
            </a:r>
          </a:p>
          <a:p>
            <a:r>
              <a:rPr lang="en-US" sz="3600" dirty="0"/>
              <a:t> </a:t>
            </a:r>
            <a:r>
              <a:rPr lang="en-US" sz="3600" dirty="0" smtClean="0"/>
              <a:t>Constitution </a:t>
            </a:r>
            <a:r>
              <a:rPr lang="en-US" sz="3600" dirty="0" smtClean="0"/>
              <a:t>and </a:t>
            </a:r>
            <a:r>
              <a:rPr lang="en-US" sz="3600" dirty="0" smtClean="0"/>
              <a:t>By-laws of the United Church of Christ (Preamble and Article V, paragraph 20)</a:t>
            </a:r>
          </a:p>
          <a:p>
            <a:r>
              <a:rPr lang="en-US" sz="3600" dirty="0" smtClean="0"/>
              <a:t>To what end?  To what end do we preach and teach the gospel, administer sacraments, exercise pastoral care and leadership?   </a:t>
            </a:r>
            <a:endParaRPr lang="en-US" sz="3600" dirty="0"/>
          </a:p>
        </p:txBody>
      </p:sp>
    </p:spTree>
    <p:extLst>
      <p:ext uri="{BB962C8B-B14F-4D97-AF65-F5344CB8AC3E}">
        <p14:creationId xmlns:p14="http://schemas.microsoft.com/office/powerpoint/2010/main" val="200077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Pastoral </a:t>
            </a:r>
            <a:r>
              <a:rPr lang="en-US" dirty="0" smtClean="0"/>
              <a:t>Authority: Based on </a:t>
            </a:r>
            <a:br>
              <a:rPr lang="en-US" dirty="0" smtClean="0"/>
            </a:br>
            <a:r>
              <a:rPr lang="en-US" dirty="0" smtClean="0"/>
              <a:t>H. Richard Niebuhr </a:t>
            </a:r>
            <a:endParaRPr lang="en-US" dirty="0"/>
          </a:p>
        </p:txBody>
      </p:sp>
      <p:sp>
        <p:nvSpPr>
          <p:cNvPr id="3" name="Content Placeholder 2"/>
          <p:cNvSpPr>
            <a:spLocks noGrp="1"/>
          </p:cNvSpPr>
          <p:nvPr>
            <p:ph idx="1"/>
          </p:nvPr>
        </p:nvSpPr>
        <p:spPr/>
        <p:txBody>
          <a:bodyPr>
            <a:noAutofit/>
          </a:bodyPr>
          <a:lstStyle/>
          <a:p>
            <a:r>
              <a:rPr lang="en-US" sz="4000" dirty="0" smtClean="0"/>
              <a:t>From where is pastoral authority derived?</a:t>
            </a:r>
          </a:p>
          <a:p>
            <a:r>
              <a:rPr lang="en-US" sz="4000" dirty="0" smtClean="0"/>
              <a:t>The church, a communal authority</a:t>
            </a:r>
          </a:p>
          <a:p>
            <a:r>
              <a:rPr lang="en-US" sz="4000" dirty="0" smtClean="0"/>
              <a:t>From scripture, (Psalm 1; Jeremiah 15:16-17)</a:t>
            </a:r>
          </a:p>
          <a:p>
            <a:r>
              <a:rPr lang="en-US" sz="4000" dirty="0" smtClean="0"/>
              <a:t>From </a:t>
            </a:r>
            <a:r>
              <a:rPr lang="en-US" sz="4000" dirty="0" smtClean="0"/>
              <a:t>personal, spiritual, </a:t>
            </a:r>
            <a:r>
              <a:rPr lang="en-US" sz="4000" dirty="0" smtClean="0"/>
              <a:t>and moral authority</a:t>
            </a:r>
          </a:p>
        </p:txBody>
      </p:sp>
    </p:spTree>
    <p:extLst>
      <p:ext uri="{BB962C8B-B14F-4D97-AF65-F5344CB8AC3E}">
        <p14:creationId xmlns:p14="http://schemas.microsoft.com/office/powerpoint/2010/main" val="296508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1018</Words>
  <Application>Microsoft Office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Articulating Call</vt:lpstr>
      <vt:lpstr>What is Call</vt:lpstr>
      <vt:lpstr>A Theology of Call</vt:lpstr>
      <vt:lpstr>A Theology of Call</vt:lpstr>
      <vt:lpstr>PowerPoint Presentation</vt:lpstr>
      <vt:lpstr>A Theology of Call</vt:lpstr>
      <vt:lpstr>“The Purpose of the Church and its Ministry”---H. Richard Niebuhr</vt:lpstr>
      <vt:lpstr>Ordained Ministry</vt:lpstr>
      <vt:lpstr>Pastoral Authority: Based on  H. Richard Niebuhr </vt:lpstr>
      <vt:lpstr>Pastoral Authority: Based on  H. Richard Niebuhr</vt:lpstr>
      <vt:lpstr>Some Questions</vt:lpstr>
      <vt:lpstr>Articulating Call: Parker Palmer</vt:lpstr>
      <vt:lpstr>Vocation and Call: Parker Palmer</vt:lpstr>
      <vt:lpstr>Call and Call Cycle: Marjory Z. Bankson,” The Call to the Soul”</vt:lpstr>
      <vt:lpstr>Call and Call Cycle: Marjory Z. Bankson, “The Call to the Soul”</vt:lpstr>
      <vt:lpstr>Call and Call Cycle: Marjory Z. Bankson, “The Call to the Soul”</vt:lpstr>
      <vt:lpstr>Call Conversation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Articulating Call</dc:title>
  <dc:creator>Dale Davis</dc:creator>
  <cp:lastModifiedBy>Dale Davis</cp:lastModifiedBy>
  <cp:revision>26</cp:revision>
  <cp:lastPrinted>2018-07-11T17:12:53Z</cp:lastPrinted>
  <dcterms:created xsi:type="dcterms:W3CDTF">2018-07-11T14:52:32Z</dcterms:created>
  <dcterms:modified xsi:type="dcterms:W3CDTF">2018-07-17T14:40:41Z</dcterms:modified>
</cp:coreProperties>
</file>